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03" r:id="rId31"/>
    <p:sldId id="304" r:id="rId32"/>
    <p:sldId id="305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oom\AppData\Roaming\Microsoft\Excel\&#1043;&#1054;&#1057;&#1047;&#1040;&#1044;&#1040;&#1053;&#1048;&#1045;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количество погибших</c:v>
          </c:tx>
          <c:spPr>
            <a:solidFill>
              <a:srgbClr val="CC33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1899970836978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9.3285214348206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-4.6988918051910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5994E-16"/>
                  <c:y val="4.5603674540682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85067526415994E-16"/>
                  <c:y val="-6.926217556143060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bertus Extra Bold" panose="020E0802040304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Лист2!$A$1:$A$5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285</c:v>
                </c:pt>
                <c:pt idx="1">
                  <c:v>234</c:v>
                </c:pt>
                <c:pt idx="2">
                  <c:v>232</c:v>
                </c:pt>
                <c:pt idx="3">
                  <c:v>266</c:v>
                </c:pt>
                <c:pt idx="4">
                  <c:v>244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1745872"/>
        <c:axId val="101753320"/>
      </c:barChart>
      <c:catAx>
        <c:axId val="1017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53320"/>
        <c:crosses val="autoZero"/>
        <c:auto val="1"/>
        <c:lblAlgn val="ctr"/>
        <c:lblOffset val="100"/>
        <c:noMultiLvlLbl val="0"/>
      </c:catAx>
      <c:valAx>
        <c:axId val="10175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14078131537905"/>
          <c:y val="0.34987215426611307"/>
          <c:w val="0.15919738293582866"/>
          <c:h val="0.17475406415222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98FE9-BAA1-4838-8A4B-828ED1AB3B05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24DF-9B63-4BCF-A5A7-62710DA1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24DF-9B63-4BCF-A5A7-62710DA1FC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A2AA-5051-4E94-B09B-C01E286A86D7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8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C780-00A2-469E-86E9-773B80047ED2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8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E9AA-F6D3-4F9C-A470-507EF5DEDC9A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5C90-0D55-4F37-A6CC-2125A027D1C5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8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4769-5CAF-4C66-8881-BA72E32F30D0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4FB8-69A1-4383-9548-1DC1E6CC59F4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1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0700-3C92-4992-B6C8-42CC05E7A114}" type="datetime1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5776-5C40-4107-8653-B816A41E4952}" type="datetime1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7BA-2C1E-42D2-A565-50B95AB864FA}" type="datetime1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0D0-796B-4927-881C-D605E68AF77C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C6D0-9D8E-41E7-A2ED-C969DBE7B911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8C4D-4AAA-4F9D-BBBA-E1E73F1A49C0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1F67-AC05-4A03-95DE-F9F1E6F6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3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ГОСУДАРСТВЕННЫЙ КОМИТЕТ РЕСПУБЛИКИ БАШКОРТОСТАН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ПО ЧРЕЗВЫЧАЙНЫМ СИТУАЦИЯМ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sabiryanov.fr\Desktop\эмблем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35" y="983395"/>
            <a:ext cx="3537171" cy="35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82916" y="4602556"/>
            <a:ext cx="829445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государственного казенного учреждения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Противопожарная служба Республики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Арсланов Раис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Мазгарович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blackWhite">
          <a:xfrm>
            <a:off x="4497878" y="5410635"/>
            <a:ext cx="3890545" cy="1161227"/>
          </a:xfrm>
          <a:prstGeom prst="roundRect">
            <a:avLst>
              <a:gd name="adj" fmla="val 5314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Выдача АПИ семьям при рождении ребенка в медицинских организациях на территории субъекта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blackWhite">
          <a:xfrm>
            <a:off x="4497880" y="4156430"/>
            <a:ext cx="3890544" cy="928755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277" y="6388"/>
            <a:ext cx="9144000" cy="9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категорий граждан, имеющих право </a:t>
            </a:r>
            <a:r>
              <a:rPr lang="ru-RU" sz="1800" b="1" cap="all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на  обеспечение мест  </a:t>
            </a:r>
            <a:r>
              <a:rPr lang="ru-RU" sz="18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проживания автономными пожарными извещателями                                   и АЛГОРТИМ Обеспечения</a:t>
            </a:r>
            <a:endParaRPr lang="ru-RU" sz="1800" b="1" cap="all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984776" cy="107721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Республики Башкортостан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ноября 2019 года № 1304-р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марта 2020 года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АПИ включен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состав подарочного набора для новорожденных детей жителей Республики Башкортостан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2033" y="36357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АЛГОРИТМ</a:t>
            </a:r>
            <a:endParaRPr lang="ru-RU" b="1" u="sng" dirty="0">
              <a:solidFill>
                <a:srgbClr val="00B05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blackWhite">
          <a:xfrm>
            <a:off x="2061993" y="1330408"/>
            <a:ext cx="5112568" cy="576064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909" tIns="45341" rIns="30227" bIns="45341" rtlCol="0" anchor="ctr" anchorCtr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 при рождении ребенка</a:t>
            </a:r>
            <a:endParaRPr lang="ru-RU" altLang="ru-RU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 descr="C:\Users\Grishin.aa\Desktop\628a49eb-8e84-4bfa-a573-d43600374f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9" b="21105"/>
          <a:stretch/>
        </p:blipFill>
        <p:spPr bwMode="auto">
          <a:xfrm>
            <a:off x="971600" y="4034235"/>
            <a:ext cx="2448272" cy="258954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blackWhite">
          <a:xfrm>
            <a:off x="206856" y="1614279"/>
            <a:ext cx="8712968" cy="5075279"/>
          </a:xfrm>
          <a:prstGeom prst="roundRect">
            <a:avLst>
              <a:gd name="adj" fmla="val 531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257" y="967948"/>
            <a:ext cx="806489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Оставить заявку на получение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извещателя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следующими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способами: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blackWhite">
          <a:xfrm>
            <a:off x="1223614" y="1692213"/>
            <a:ext cx="6679452" cy="68628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Подать заявку в Центр Службы профилактики пожаров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ГКУ Противопожарная служба РБ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Консультация: 8(347)272-00-34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blackWhite">
          <a:xfrm>
            <a:off x="1211088" y="2436863"/>
            <a:ext cx="6679452" cy="64807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Оставить заявку 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Государственного комитета Республики Башкортостан по чрезвычайным ситуациям в разделе «Обращения граждан», а также на портале «Безопасная среда».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blackWhite">
          <a:xfrm>
            <a:off x="1211088" y="4585187"/>
            <a:ext cx="6679452" cy="108857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На всей территории Республики Башкортостан, не зависимо от места прописки, граждане могут подать заявку на получение автономного пожарного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извещателя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любым из вышеперечисленных способов.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blackWhite">
          <a:xfrm>
            <a:off x="1211088" y="3157805"/>
            <a:ext cx="6679452" cy="64807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к главе сельского поселения муниципального образования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blackWhite">
          <a:xfrm>
            <a:off x="1211088" y="3864245"/>
            <a:ext cx="6679452" cy="64807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к инструктору противопожарной профилактики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Противопожарная служба РБ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186" y="188640"/>
            <a:ext cx="9144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АЛГОРТИМ ДЕЙСТВИЙ ПО ОЕСПЕЧЕНИЮ АВТОНОМНЫМИ ПОЖАРНЫМИ ИЗВЕЩАТЕЛЯМИ ГРАЖДАН В ЗАЯВИТЕЛЬНОМ ПОРЯДКЕ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blackWhite">
          <a:xfrm>
            <a:off x="1211088" y="5750768"/>
            <a:ext cx="6679452" cy="812870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Срок рассмотрения заявления на соответствие критериям, указанным в Постановлении – не более 30 дней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1186" y="188640"/>
            <a:ext cx="9144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ТАБЛО ОСНАЩЕННОСТИ ЖИЛОГО ФОНДА ПОЖАРНЫМИ ИЗВЕЩАТЕЛЯМИ                                             ОТДЕЛЬНЫХ КАТЕГОРИЙ ГРАЖДАН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" y="1347092"/>
            <a:ext cx="8964000" cy="474281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120311A-D939-4199-872B-864CE05267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/>
          <a:stretch/>
        </p:blipFill>
        <p:spPr bwMode="auto">
          <a:xfrm>
            <a:off x="628650" y="1690689"/>
            <a:ext cx="8088630" cy="4771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05CE4CE-D0F3-45D1-984E-1F6436E5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324"/>
          <a:stretch/>
        </p:blipFill>
        <p:spPr>
          <a:xfrm>
            <a:off x="372810" y="675619"/>
            <a:ext cx="8398380" cy="5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0" y="2228850"/>
            <a:ext cx="9144000" cy="252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«Новые ресурсы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48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профилактике пожаров»</a:t>
            </a:r>
            <a:endParaRPr lang="ru-RU" altLang="ru-RU" sz="4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657350"/>
            <a:ext cx="485997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5760" y="5300663"/>
            <a:ext cx="438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u="none" dirty="0">
                <a:solidFill>
                  <a:srgbClr val="0000FF"/>
                </a:solidFill>
              </a:rPr>
              <a:t>В составе Центра </a:t>
            </a:r>
            <a:r>
              <a:rPr lang="ru-RU" altLang="ru-RU" sz="2400" u="none" dirty="0" smtClean="0">
                <a:solidFill>
                  <a:srgbClr val="0000FF"/>
                </a:solidFill>
              </a:rPr>
              <a:t>47 человек</a:t>
            </a:r>
            <a:endParaRPr lang="ru-RU" altLang="ru-RU" sz="2400" u="none" dirty="0">
              <a:solidFill>
                <a:srgbClr val="0000FF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504688" y="5776520"/>
            <a:ext cx="3261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u="none" dirty="0">
                <a:solidFill>
                  <a:srgbClr val="0000FF"/>
                </a:solidFill>
              </a:rPr>
              <a:t>Разделены </a:t>
            </a:r>
          </a:p>
          <a:p>
            <a:pPr algn="ctr"/>
            <a:r>
              <a:rPr lang="ru-RU" altLang="ru-RU" sz="2400" u="none" dirty="0">
                <a:solidFill>
                  <a:srgbClr val="0000FF"/>
                </a:solidFill>
              </a:rPr>
              <a:t>по </a:t>
            </a:r>
            <a:r>
              <a:rPr lang="ru-RU" altLang="ru-RU" sz="2400" u="none" dirty="0" smtClean="0">
                <a:solidFill>
                  <a:srgbClr val="0000FF"/>
                </a:solidFill>
              </a:rPr>
              <a:t>20-ти </a:t>
            </a:r>
            <a:r>
              <a:rPr lang="ru-RU" altLang="ru-RU" sz="2400" u="none" dirty="0">
                <a:solidFill>
                  <a:srgbClr val="0000FF"/>
                </a:solidFill>
              </a:rPr>
              <a:t>зонам</a:t>
            </a:r>
          </a:p>
        </p:txBody>
      </p:sp>
      <p:pic>
        <p:nvPicPr>
          <p:cNvPr id="8" name="Picture 2" descr="C:\Users\Grishin.aa\Desktop\Перечень проектов Госкомитета РБ по ЧС\Стратегия и стройки\карта_РБ_ш8.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76" y="948428"/>
            <a:ext cx="3611609" cy="49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16</a:t>
            </a:fld>
            <a:endParaRPr lang="ru-RU"/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0" y="138113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Центр профилактики пожаров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7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837853"/>
            <a:ext cx="3110230" cy="1283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Обучение населения мерам пожарной безопасности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17</a:t>
            </a:fld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>
            <a:fillRect/>
          </a:stretch>
        </p:blipFill>
        <p:spPr>
          <a:xfrm>
            <a:off x="251520" y="3933056"/>
            <a:ext cx="4608512" cy="2637674"/>
          </a:xfrm>
          <a:prstGeom prst="rect">
            <a:avLst/>
          </a:prstGeom>
        </p:spPr>
      </p:pic>
      <p:pic>
        <p:nvPicPr>
          <p:cNvPr id="7" name="Picture 2" descr="C:\Users\spasatel\Downloads\WhatsApp Image 2020-01-12 at 12.34.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/>
          <a:stretch>
            <a:fillRect/>
          </a:stretch>
        </p:blipFill>
        <p:spPr bwMode="auto">
          <a:xfrm>
            <a:off x="251520" y="1124744"/>
            <a:ext cx="4608512" cy="27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405120" y="4327053"/>
            <a:ext cx="3110230" cy="1283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Занятия по мерам пожарной безопасности в образовательных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2"/>
          <a:stretch/>
        </p:blipFill>
        <p:spPr>
          <a:xfrm>
            <a:off x="101599" y="1107412"/>
            <a:ext cx="4340876" cy="296949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>
          <a:xfrm>
            <a:off x="109062" y="4150360"/>
            <a:ext cx="4333413" cy="242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/>
          <a:stretch/>
        </p:blipFill>
        <p:spPr>
          <a:xfrm>
            <a:off x="4529667" y="1107412"/>
            <a:ext cx="4434840" cy="2969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4"/>
          <a:stretch/>
        </p:blipFill>
        <p:spPr>
          <a:xfrm>
            <a:off x="4529667" y="4150361"/>
            <a:ext cx="4434840" cy="2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1"/>
          <a:stretch/>
        </p:blipFill>
        <p:spPr>
          <a:xfrm>
            <a:off x="164393" y="1083840"/>
            <a:ext cx="4026607" cy="266689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44" y="3482834"/>
            <a:ext cx="4190390" cy="296770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81600" y="1837853"/>
            <a:ext cx="3110230" cy="1283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Обеспечение населения автономными пожарными </a:t>
            </a:r>
            <a:r>
              <a:rPr lang="ru-RU" dirty="0" err="1" smtClean="0"/>
              <a:t>извещателями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B52811FF-693D-4400-AA15-1D6FC61038F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5000" b="1" dirty="0">
                <a:solidFill>
                  <a:srgbClr val="0000FF"/>
                </a:solidFill>
              </a:rPr>
              <a:t>«Пожарный извещатель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5000" b="1" dirty="0">
                <a:solidFill>
                  <a:srgbClr val="0000FF"/>
                </a:solidFill>
              </a:rPr>
              <a:t>в каждый дом, в каждую квартиру!»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 noChangeArrowheads="1"/>
          </p:cNvSpPr>
          <p:nvPr/>
        </p:nvSpPr>
        <p:spPr>
          <a:xfrm>
            <a:off x="395288" y="1628775"/>
            <a:ext cx="8591550" cy="237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3200" smtClean="0"/>
              <a:t>	Модельный вариант проекта постановления Администрации сельского поселения «Об организации общественного контроля на территории сельского поселения за обеспечением пожарной безопасности»</a:t>
            </a:r>
            <a:endParaRPr lang="ru-RU" altLang="ru-RU" sz="3200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40481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2058" tIns="46030" rIns="92058" bIns="46030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4800" b="0" u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Общественные </a:t>
            </a:r>
            <a:r>
              <a:rPr lang="ru-RU" altLang="ru-RU" sz="4800" b="0" u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инспекторы </a:t>
            </a:r>
            <a:r>
              <a:rPr lang="ru-RU" altLang="ru-RU" sz="4800" b="0" u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пожарной безопасности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3225" y="4005263"/>
            <a:ext cx="85915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30" rIns="92058" bIns="4603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700">
                <a:solidFill>
                  <a:schemeClr val="tx1"/>
                </a:solidFill>
                <a:latin typeface="Arial" charset="0"/>
              </a:defRPr>
            </a:lvl1pPr>
            <a:lvl2pPr marL="744538" indent="-287338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98613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1900">
                <a:solidFill>
                  <a:schemeClr val="tx1"/>
                </a:solidFill>
                <a:latin typeface="Arial" charset="0"/>
              </a:defRPr>
            </a:lvl4pPr>
            <a:lvl5pPr marL="2055813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1900">
                <a:solidFill>
                  <a:schemeClr val="tx1"/>
                </a:solidFill>
                <a:latin typeface="Arial" charset="0"/>
              </a:defRPr>
            </a:lvl5pPr>
            <a:lvl6pPr marL="25130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900">
                <a:solidFill>
                  <a:schemeClr val="tx1"/>
                </a:solidFill>
                <a:latin typeface="Arial" charset="0"/>
              </a:defRPr>
            </a:lvl6pPr>
            <a:lvl7pPr marL="29702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900">
                <a:solidFill>
                  <a:schemeClr val="tx1"/>
                </a:solidFill>
                <a:latin typeface="Arial" charset="0"/>
              </a:defRPr>
            </a:lvl7pPr>
            <a:lvl8pPr marL="34274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900">
                <a:solidFill>
                  <a:schemeClr val="tx1"/>
                </a:solidFill>
                <a:latin typeface="Arial" charset="0"/>
              </a:defRPr>
            </a:lvl8pPr>
            <a:lvl9pPr marL="38846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u="none" dirty="0">
                <a:solidFill>
                  <a:schemeClr val="tx2"/>
                </a:solidFill>
                <a:latin typeface="Arial Narrow" pitchFamily="34" charset="0"/>
              </a:rPr>
              <a:t>Материалы размещены на официальном сайте Государственного комитета Республики Башкортостан по чрезвычайным ситуациям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u="none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u="none" dirty="0">
                <a:solidFill>
                  <a:srgbClr val="FF0000"/>
                </a:solidFill>
                <a:latin typeface="Arial Narrow" pitchFamily="34" charset="0"/>
              </a:rPr>
              <a:t>https://gkchs.bashkortostan.ru</a:t>
            </a:r>
            <a:endParaRPr lang="ru-RU" altLang="ru-RU" sz="4000" u="none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98553"/>
            <a:ext cx="91440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Общественные инспекторы пожарной безопасности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</p:spPr>
        <p:txBody>
          <a:bodyPr lIns="92058" tIns="46030" rIns="92058" bIns="46030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u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населением:</a:t>
            </a:r>
            <a:endParaRPr lang="ru-RU" altLang="ru-RU" sz="4000" b="0" u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36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предложений гражданам</a:t>
            </a:r>
            <a:r>
              <a:rPr lang="ru-RU" altLang="ru-RU" sz="36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нарушений требований пожарной безопасности;</a:t>
            </a:r>
          </a:p>
          <a:p>
            <a:pPr>
              <a:lnSpc>
                <a:spcPct val="100000"/>
              </a:lnSpc>
              <a:defRPr/>
            </a:pPr>
            <a:endParaRPr lang="ru-RU" altLang="ru-RU" sz="36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36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до населения решений администрации </a:t>
            </a:r>
            <a:r>
              <a:rPr lang="ru-RU" altLang="ru-RU" sz="36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касающихся вопросов </a:t>
            </a:r>
            <a:r>
              <a:rPr lang="ru-RU" altLang="ru-RU" sz="36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пожарной безопасности</a:t>
            </a:r>
            <a:r>
              <a:rPr lang="ru-RU" altLang="ru-RU" sz="36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altLang="ru-RU" sz="4000" b="0" u="none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Общественные инспектора пожарной безопасности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3874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3200" u="none" dirty="0">
                <a:cs typeface="Times New Roman" pitchFamily="18" charset="0"/>
              </a:rPr>
              <a:t>подготовка предложений в адрес руководителя администрации сельского поселения</a:t>
            </a:r>
            <a:r>
              <a:rPr lang="ru-RU" altLang="ru-RU" sz="3200" b="0" u="none" dirty="0">
                <a:cs typeface="Times New Roman" pitchFamily="18" charset="0"/>
              </a:rPr>
              <a:t> о передаче </a:t>
            </a:r>
            <a:r>
              <a:rPr lang="ru-RU" altLang="ru-RU" sz="3200" u="none" dirty="0">
                <a:cs typeface="Times New Roman" pitchFamily="18" charset="0"/>
              </a:rPr>
              <a:t>материалов по фактам нарушений</a:t>
            </a:r>
            <a:r>
              <a:rPr lang="ru-RU" altLang="ru-RU" sz="3200" b="0" u="none" dirty="0">
                <a:cs typeface="Times New Roman" pitchFamily="18" charset="0"/>
              </a:rPr>
              <a:t> требований пожарной безопасности в </a:t>
            </a:r>
            <a:r>
              <a:rPr lang="ru-RU" altLang="ru-RU" sz="3200" u="none" dirty="0">
                <a:cs typeface="Times New Roman" pitchFamily="18" charset="0"/>
              </a:rPr>
              <a:t>территориальный орган государственного пожарного надзора</a:t>
            </a:r>
            <a:r>
              <a:rPr lang="ru-RU" altLang="ru-RU" sz="3200" b="0" u="none" dirty="0"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altLang="ru-RU" sz="3200" b="0" u="none" dirty="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3200" u="none" dirty="0">
                <a:cs typeface="Times New Roman" pitchFamily="18" charset="0"/>
              </a:rPr>
              <a:t>подготовка предложений руководителю администрации </a:t>
            </a:r>
            <a:r>
              <a:rPr lang="ru-RU" altLang="ru-RU" sz="3200" b="0" u="none" dirty="0">
                <a:cs typeface="Times New Roman" pitchFamily="18" charset="0"/>
              </a:rPr>
              <a:t>сельского поселения </a:t>
            </a:r>
            <a:r>
              <a:rPr lang="ru-RU" altLang="ru-RU" sz="3200" u="none" dirty="0">
                <a:cs typeface="Times New Roman" pitchFamily="18" charset="0"/>
              </a:rPr>
              <a:t>по реализации мер пожарной безопасности </a:t>
            </a:r>
            <a:r>
              <a:rPr lang="ru-RU" altLang="ru-RU" sz="3200" b="0" u="none" dirty="0">
                <a:cs typeface="Times New Roman" pitchFamily="18" charset="0"/>
              </a:rPr>
              <a:t>в границах поселения;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8520" y="857980"/>
            <a:ext cx="5986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u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Работа с администрацией: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115888"/>
            <a:ext cx="91440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Общественные инспекторы пожарной безопасности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6556" y="1052512"/>
            <a:ext cx="699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u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Противопожарная пропаганда: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133600"/>
            <a:ext cx="9144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3200" u="none" dirty="0">
                <a:cs typeface="Times New Roman" pitchFamily="18" charset="0"/>
              </a:rPr>
              <a:t>проведение противопожарной пропаганды </a:t>
            </a:r>
            <a:r>
              <a:rPr lang="ru-RU" altLang="ru-RU" sz="3200" b="0" u="none" dirty="0">
                <a:cs typeface="Times New Roman" pitchFamily="18" charset="0"/>
              </a:rPr>
              <a:t>в поселении </a:t>
            </a:r>
            <a:r>
              <a:rPr lang="ru-RU" altLang="ru-RU" sz="3200" u="none" dirty="0">
                <a:cs typeface="Times New Roman" pitchFamily="18" charset="0"/>
              </a:rPr>
              <a:t>путем бесед </a:t>
            </a:r>
            <a:r>
              <a:rPr lang="ru-RU" altLang="ru-RU" sz="3200" b="0" u="none" dirty="0">
                <a:cs typeface="Times New Roman" pitchFamily="18" charset="0"/>
              </a:rPr>
              <a:t>о мерах пожарной безопасности, </a:t>
            </a:r>
            <a:r>
              <a:rPr lang="ru-RU" altLang="ru-RU" sz="3200" u="none" dirty="0">
                <a:cs typeface="Times New Roman" pitchFamily="18" charset="0"/>
              </a:rPr>
              <a:t>выступлений на сходах граждан </a:t>
            </a:r>
            <a:r>
              <a:rPr lang="ru-RU" altLang="ru-RU" sz="3200" b="0" u="none" dirty="0">
                <a:cs typeface="Times New Roman" pitchFamily="18" charset="0"/>
              </a:rPr>
              <a:t>с доведением до населения требований пожарной безопасности и данных об оперативной обстановке с пожарами, </a:t>
            </a:r>
            <a:r>
              <a:rPr lang="ru-RU" altLang="ru-RU" sz="3200" u="none" dirty="0">
                <a:cs typeface="Times New Roman" pitchFamily="18" charset="0"/>
              </a:rPr>
              <a:t>распространения среди населения листовок,</a:t>
            </a:r>
            <a:r>
              <a:rPr lang="ru-RU" altLang="ru-RU" sz="3200" b="0" u="none" dirty="0">
                <a:cs typeface="Times New Roman" pitchFamily="18" charset="0"/>
              </a:rPr>
              <a:t> </a:t>
            </a:r>
            <a:r>
              <a:rPr lang="ru-RU" altLang="ru-RU" sz="3200" u="none" dirty="0">
                <a:cs typeface="Times New Roman" pitchFamily="18" charset="0"/>
              </a:rPr>
              <a:t>наглядной агитации и литератур</a:t>
            </a:r>
            <a:r>
              <a:rPr lang="ru-RU" altLang="ru-RU" sz="3200" b="0" u="none" dirty="0">
                <a:cs typeface="Times New Roman" pitchFamily="18" charset="0"/>
              </a:rPr>
              <a:t>ы противопожарной направленности;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 noChangeArrowheads="1"/>
          </p:cNvSpPr>
          <p:nvPr/>
        </p:nvSpPr>
        <p:spPr>
          <a:xfrm>
            <a:off x="301625" y="260350"/>
            <a:ext cx="859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</a:rPr>
              <a:t>Дружины юных пожарных (ДЮП)</a:t>
            </a:r>
            <a:endParaRPr lang="ru-RU" alt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933575"/>
            <a:ext cx="41052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301625" y="1844675"/>
            <a:ext cx="4937125" cy="4632325"/>
          </a:xfrm>
          <a:prstGeom prst="rect">
            <a:avLst/>
          </a:prstGeom>
          <a:noFill/>
          <a:ln>
            <a:noFill/>
          </a:ln>
        </p:spPr>
        <p:txBody>
          <a:bodyPr lIns="92058" tIns="46030" rIns="92058" bIns="46030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1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0" u="none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Дружины юных пожарных создаются в целях совершенствования системы обучения детей мерам пожарной безопасности, их профессиональной	 ориентации и пропаганды пожарно-технических знаний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1279525"/>
            <a:ext cx="3814445" cy="5085927"/>
          </a:xfrm>
        </p:spPr>
      </p:pic>
      <p:sp>
        <p:nvSpPr>
          <p:cNvPr id="4" name="Заголовок 1"/>
          <p:cNvSpPr txBox="1">
            <a:spLocks noChangeArrowheads="1"/>
          </p:cNvSpPr>
          <p:nvPr/>
        </p:nvSpPr>
        <p:spPr>
          <a:xfrm>
            <a:off x="282575" y="193675"/>
            <a:ext cx="859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Волонтёрство</a:t>
            </a:r>
            <a:endParaRPr lang="ru-RU" alt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1250103"/>
            <a:ext cx="3858577" cy="5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B52811FF-693D-4400-AA15-1D6FC610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420888"/>
            <a:ext cx="91440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altLang="ru-RU" sz="4000" b="1" dirty="0">
                <a:solidFill>
                  <a:srgbClr val="0000FF"/>
                </a:solidFill>
              </a:rPr>
              <a:t> «О пожарной безопасности из каждого утюга»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80044"/>
            <a:ext cx="4715933" cy="666902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63E498-B4E3-4E28-A470-1933CE63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5" y="1305970"/>
            <a:ext cx="4356293" cy="2419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84FD1C-15AB-43D9-9625-F11D29582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62"/>
          <a:stretch/>
        </p:blipFill>
        <p:spPr>
          <a:xfrm>
            <a:off x="4572000" y="1306606"/>
            <a:ext cx="4314069" cy="2417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2FBDA3-3E3E-48E0-82E5-7FF3C56D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5" y="3860800"/>
            <a:ext cx="4356293" cy="2578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376A80-7D3C-49F1-B24D-C7993C511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746"/>
          <a:stretch/>
        </p:blipFill>
        <p:spPr>
          <a:xfrm>
            <a:off x="4572000" y="3859213"/>
            <a:ext cx="4314069" cy="256698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27494C-B737-41E7-910F-44400C8D9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17" y="365126"/>
            <a:ext cx="4303104" cy="62064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29</a:t>
            </a:fld>
            <a:endParaRPr lang="ru-RU"/>
          </a:p>
        </p:txBody>
      </p:sp>
      <p:pic>
        <p:nvPicPr>
          <p:cNvPr id="6" name="Picture 3" descr="E:\ПАМЯТКИ\Не кури+Не пе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3" y="365126"/>
            <a:ext cx="4036344" cy="62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98039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685712-588E-4F04-8645-6775E61CA080}"/>
              </a:ext>
            </a:extLst>
          </p:cNvPr>
          <p:cNvSpPr txBox="1"/>
          <p:nvPr/>
        </p:nvSpPr>
        <p:spPr>
          <a:xfrm>
            <a:off x="613929" y="153084"/>
            <a:ext cx="786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ПОГИБШИХ НА ПОЖАРАХ ЛЮДЕЙ  В РЕСПУБЛИКЕ БАШКОРТОСТАН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16824D-8659-43E0-83E1-E994E0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3" y="1123360"/>
            <a:ext cx="4293542" cy="2844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295AC8-4EE6-46C8-8867-F04C4E4A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3" y="4077495"/>
            <a:ext cx="4293542" cy="2560372"/>
          </a:xfrm>
          <a:prstGeom prst="rect">
            <a:avLst/>
          </a:prstGeom>
        </p:spPr>
      </p:pic>
      <p:pic>
        <p:nvPicPr>
          <p:cNvPr id="2050" name="Picture 2" descr="https://s14.stc.all.kpcdn.net/share/i/12/11312393/inx960x64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72" y="1123360"/>
            <a:ext cx="4052475" cy="28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142859-8B8C-4A21-8991-DC4768629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272" y="4087448"/>
            <a:ext cx="4052475" cy="25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464671-FD1A-453A-B30D-A9853982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8" y="1044734"/>
            <a:ext cx="4434840" cy="29565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B831C3F-C908-45BD-88BD-5DEB5A3D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72" y="1075789"/>
            <a:ext cx="4114800" cy="29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A7E5E7-D377-485B-97C6-C785BD1175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8" r="18366"/>
          <a:stretch/>
        </p:blipFill>
        <p:spPr>
          <a:xfrm>
            <a:off x="213360" y="4114256"/>
            <a:ext cx="4435108" cy="2607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577A11-9420-43D7-8BBF-E3688F5F18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81" r="7950"/>
          <a:stretch/>
        </p:blipFill>
        <p:spPr>
          <a:xfrm>
            <a:off x="4815572" y="4114257"/>
            <a:ext cx="4114800" cy="26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6"/>
            <a:ext cx="9144000" cy="68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78AFC2-C227-4608-919F-1F7630AA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784"/>
            <a:ext cx="8866087" cy="56589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0B4F87-C05B-4115-8845-EFC12F43B4D8}"/>
              </a:ext>
            </a:extLst>
          </p:cNvPr>
          <p:cNvSpPr/>
          <p:nvPr/>
        </p:nvSpPr>
        <p:spPr>
          <a:xfrm>
            <a:off x="1926711" y="194205"/>
            <a:ext cx="529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2745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34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13831B-B7D9-43E5-8859-0C3AE00F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9" y="1196752"/>
            <a:ext cx="7488832" cy="56166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3E99F3-63C9-4CFF-9B26-85B6BF15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16" y="203"/>
            <a:ext cx="4145699" cy="400486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7861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CD09030-DFBE-4D7D-AF34-85BA2E511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99060"/>
              </p:ext>
            </p:extLst>
          </p:nvPr>
        </p:nvGraphicFramePr>
        <p:xfrm>
          <a:off x="350520" y="1506933"/>
          <a:ext cx="8442960" cy="509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327858" imgH="4749196" progId="Excel.Chart.8">
                  <p:embed/>
                </p:oleObj>
              </mc:Choice>
              <mc:Fallback>
                <p:oleObj r:id="rId3" imgW="8327858" imgH="47491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" y="1506933"/>
                        <a:ext cx="8442960" cy="5093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3D7E01D-68F3-4BFE-966F-5604FF1CF1E5}"/>
              </a:ext>
            </a:extLst>
          </p:cNvPr>
          <p:cNvSpPr txBox="1">
            <a:spLocks noChangeArrowheads="1"/>
          </p:cNvSpPr>
          <p:nvPr/>
        </p:nvSpPr>
        <p:spPr>
          <a:xfrm>
            <a:off x="442221" y="212170"/>
            <a:ext cx="8229600" cy="880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ВОЗНИКНОВЕНИЯ ПОЖАРОВ В РЕСПУБЛИКЕ БАШКОРТОСТАН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AA3265E7-B377-433F-921B-85EF40532208}"/>
              </a:ext>
            </a:extLst>
          </p:cNvPr>
          <p:cNvSpPr txBox="1">
            <a:spLocks/>
          </p:cNvSpPr>
          <p:nvPr/>
        </p:nvSpPr>
        <p:spPr>
          <a:xfrm>
            <a:off x="457200" y="43715"/>
            <a:ext cx="8229600" cy="850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Автономный пожарный извещатель –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каждый дом, в каждую квартиру!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476611-CE73-4658-AA7B-8E96CD12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62" y="1271337"/>
            <a:ext cx="6709475" cy="44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B156B810-8392-4520-AE2F-FE8369C1F9A1}"/>
              </a:ext>
            </a:extLst>
          </p:cNvPr>
          <p:cNvSpPr txBox="1">
            <a:spLocks/>
          </p:cNvSpPr>
          <p:nvPr/>
        </p:nvSpPr>
        <p:spPr bwMode="auto">
          <a:xfrm>
            <a:off x="457200" y="5688805"/>
            <a:ext cx="8229600" cy="10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>
                <a:solidFill>
                  <a:srgbClr val="0000FF"/>
                </a:solidFill>
              </a:rPr>
              <a:t>Государственным комитетом Республики Башкортостан по чрезвычайным ситуациям с </a:t>
            </a:r>
            <a:r>
              <a:rPr lang="ru-RU" sz="2200" b="1" dirty="0" smtClean="0">
                <a:solidFill>
                  <a:srgbClr val="0000FF"/>
                </a:solidFill>
              </a:rPr>
              <a:t>2016 года </a:t>
            </a:r>
            <a:r>
              <a:rPr lang="ru-RU" sz="2200" b="1" dirty="0">
                <a:solidFill>
                  <a:srgbClr val="0000FF"/>
                </a:solidFill>
              </a:rPr>
              <a:t>выдано более 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250 </a:t>
            </a:r>
            <a:r>
              <a:rPr lang="ru-RU" sz="2200" b="1" dirty="0">
                <a:solidFill>
                  <a:srgbClr val="0000FF"/>
                </a:solidFill>
              </a:rPr>
              <a:t>тысяч извещателей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FFFB4C72-6E1A-4285-A581-14E629E5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1527055"/>
            <a:ext cx="846327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2BF5672-D4D0-419A-8091-7963C7B0B4B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750" b="1" dirty="0">
                <a:solidFill>
                  <a:schemeClr val="accent1">
                    <a:lumMod val="75000"/>
                  </a:schemeClr>
                </a:solidFill>
              </a:rPr>
              <a:t>Установка автономных дымовых пожарных извещателей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C372D-CA9D-4E11-B344-C598D263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1711" r="4596" b="2509"/>
          <a:stretch>
            <a:fillRect/>
          </a:stretch>
        </p:blipFill>
        <p:spPr bwMode="auto">
          <a:xfrm>
            <a:off x="500797" y="1412776"/>
            <a:ext cx="814240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2E59A00-EB8F-41F8-BC71-92F6C75386DA}"/>
              </a:ext>
            </a:extLst>
          </p:cNvPr>
          <p:cNvSpPr txBox="1">
            <a:spLocks/>
          </p:cNvSpPr>
          <p:nvPr/>
        </p:nvSpPr>
        <p:spPr>
          <a:xfrm>
            <a:off x="442221" y="31480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СВОЕВРЕМЕННО ЗАМЕНИТЕ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ЭЛЕМЕНТ ПИТАНИЯ!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0" y="183809"/>
            <a:ext cx="9144000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обеспечение мест  проживания отдельных категорий граждан автономными пожарными извещателями</a:t>
            </a:r>
            <a:endParaRPr lang="ru-RU" sz="1800" b="1" cap="all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2342" y="1646568"/>
            <a:ext cx="409812" cy="2940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blackWhite">
          <a:xfrm>
            <a:off x="211403" y="2830146"/>
            <a:ext cx="3913544" cy="805739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Book Antiqua" pitchFamily="18" charset="0"/>
                <a:cs typeface="Arial" charset="0"/>
              </a:rPr>
              <a:t>2016 год: 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семьи, находящиеся в социально опасном положении, нуждающиеся в первоочередной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установке</a:t>
            </a:r>
            <a:endParaRPr lang="ru-RU" alt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blackWhite">
          <a:xfrm>
            <a:off x="211403" y="3739863"/>
            <a:ext cx="3913544" cy="720080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Book Antiqua" pitchFamily="18" charset="0"/>
                <a:cs typeface="Arial" charset="0"/>
              </a:rPr>
              <a:t>2017 год: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Book Antiqua" pitchFamily="18" charset="0"/>
              <a:cs typeface="Arial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семьи, находящиеся в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социально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опасном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положении, и малоимущие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многодетные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</a:t>
            </a:r>
            <a:endParaRPr lang="ru-RU" alt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blackWhite">
          <a:xfrm>
            <a:off x="211403" y="1952572"/>
            <a:ext cx="8657004" cy="765307"/>
          </a:xfrm>
          <a:prstGeom prst="roundRect">
            <a:avLst>
              <a:gd name="adj" fmla="val 4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Постановление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Правительства Республики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Башкортостан от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9 августа 2016 года №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320  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«О дополнительных мерах социальной поддержки в виде обеспечения автономными пожарными извещателями мест проживания отдельных категорий граждан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blackWhite">
          <a:xfrm>
            <a:off x="211403" y="918799"/>
            <a:ext cx="8657004" cy="720081"/>
          </a:xfrm>
          <a:prstGeom prst="roundRect">
            <a:avLst>
              <a:gd name="adj" fmla="val 4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Указ Главы Республики Башкортостан от 1 июня 2016 года № УГ-103 </a:t>
            </a:r>
            <a:b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«О дополнительных мерах социальной поддержки отдельных категорий граждан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panose="020B0604020202020204" pitchFamily="34" charset="0"/>
              </a:rPr>
              <a:t>Республике Башкортостан»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blackWhite">
          <a:xfrm>
            <a:off x="209193" y="4563921"/>
            <a:ext cx="3915754" cy="792087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Book Antiqua" pitchFamily="18" charset="0"/>
                <a:cs typeface="Arial" charset="0"/>
              </a:rPr>
              <a:t>2018 год: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Book Antiqua" pitchFamily="18" charset="0"/>
              <a:cs typeface="Arial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семьи, находящиеся в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социально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опасном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положении, и малоимущие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многодетные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семьи, семьи при рождении ребенка</a:t>
            </a:r>
            <a:endParaRPr lang="ru-RU" alt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blackWhite">
          <a:xfrm>
            <a:off x="209193" y="5470536"/>
            <a:ext cx="3915754" cy="1255117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F79646">
                  <a:lumMod val="50000"/>
                </a:srgbClr>
              </a:solidFill>
              <a:latin typeface="Book Antiqua" pitchFamily="18" charset="0"/>
              <a:cs typeface="Arial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Book Antiqua" pitchFamily="18" charset="0"/>
                <a:cs typeface="Arial" charset="0"/>
              </a:rPr>
              <a:t>2019 год: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charset="0"/>
              </a:rPr>
              <a:t>семьи, находящиеся в социально опасном положении, и малоимущие многодетные семьи, семьи при рождении ребенка;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одиноко проживающие граждане в возрасте от 55 лет и старше</a:t>
            </a:r>
            <a:endParaRPr lang="ru-RU" sz="1400" b="1" dirty="0" smtClean="0">
              <a:solidFill>
                <a:srgbClr val="002060"/>
              </a:solidFill>
              <a:latin typeface="Book Antiqua" pitchFamily="18" charset="0"/>
              <a:cs typeface="Arial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blackWhite">
          <a:xfrm>
            <a:off x="4262342" y="2830145"/>
            <a:ext cx="4683297" cy="3895507"/>
          </a:xfrm>
          <a:prstGeom prst="roundRect">
            <a:avLst>
              <a:gd name="adj" fmla="val 531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909" tIns="45341" rIns="30227" bIns="45341" rtlCol="0" anchor="ctr" anchorCtr="0">
            <a:noAutofit/>
          </a:bodyPr>
          <a:lstStyle/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С 16 марта 2020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годы:</a:t>
            </a:r>
          </a:p>
          <a:p>
            <a:pPr marL="355600" indent="-261938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Ветераны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Великой Отечественной войны, указанные в пункте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 статьи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2 Федерального закона "О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ветеранах»;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0850" indent="-2730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инвалиды Великой Отечественной войны, указанные в подпункте 1 статьи 4 Федерального закона "О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ветеранах»;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0850" indent="-273050" algn="just">
              <a:lnSpc>
                <a:spcPct val="80000"/>
              </a:lnSpc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0850" indent="-2730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ч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лены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семьи погибшего (умершего) инвалида войны, участника Великой Отечественной войны;</a:t>
            </a:r>
          </a:p>
          <a:p>
            <a:pPr marL="450850" indent="-273050" algn="just">
              <a:lnSpc>
                <a:spcPct val="80000"/>
              </a:lnSpc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0850" indent="-2730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ывшие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несовершеннолетние узники концлагерей, гетто, других мест принудительного содержания, созданных фашистами и их союзниками в период второй мировой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войны.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Семьи с детьми в возрасте до 7 лет, родившимися до 1 января 2018 года</a:t>
            </a:r>
          </a:p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blackWhite">
          <a:xfrm>
            <a:off x="261793" y="1268760"/>
            <a:ext cx="8712968" cy="5112567"/>
          </a:xfrm>
          <a:prstGeom prst="roundRect">
            <a:avLst>
              <a:gd name="adj" fmla="val 531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186" y="327139"/>
            <a:ext cx="9144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АЛГОРТИМ ДЕЙСТВИЙ ПО ОБЕСПЕЧЕНИЮ КАТЕГОРИЙ СОП, ММС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blackWhite">
          <a:xfrm>
            <a:off x="2657958" y="4775667"/>
            <a:ext cx="4044108" cy="432048"/>
          </a:xfrm>
          <a:prstGeom prst="roundRect">
            <a:avLst>
              <a:gd name="adj" fmla="val 5314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ГКУ Противопожарная служба РБ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blackWhite">
          <a:xfrm>
            <a:off x="467543" y="1484784"/>
            <a:ext cx="3071479" cy="1372569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Минсемьи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РБ          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формирует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списки малоимущих многодетных семей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               по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состоянию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                                           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31 декабря отчетного года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6176" y="2857353"/>
            <a:ext cx="0" cy="764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59832" y="2857353"/>
            <a:ext cx="0" cy="790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0"/>
          <p:cNvSpPr>
            <a:spLocks noChangeArrowheads="1"/>
          </p:cNvSpPr>
          <p:nvPr/>
        </p:nvSpPr>
        <p:spPr bwMode="blackWhite">
          <a:xfrm>
            <a:off x="1331640" y="3623537"/>
            <a:ext cx="6696744" cy="648074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Государственный комитет Республики Башкортостан по чрезвычайным ситуациям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blackWhite">
          <a:xfrm>
            <a:off x="4550814" y="1484784"/>
            <a:ext cx="4300630" cy="1348095"/>
          </a:xfrm>
          <a:prstGeom prst="roundRect">
            <a:avLst>
              <a:gd name="adj" fmla="val 5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82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Органам местного самоуправления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Республики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Башкортостан </a:t>
            </a:r>
            <a:r>
              <a:rPr lang="ru-RU" sz="1400" b="1" dirty="0">
                <a:solidFill>
                  <a:srgbClr val="00B050"/>
                </a:solidFill>
                <a:latin typeface="Arial" charset="0"/>
                <a:cs typeface="Arial" charset="0"/>
              </a:rPr>
              <a:t>рекомендуется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формировать списки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СОП                по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состоянию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                                                        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31 декабря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отчетного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9023" y="2947032"/>
            <a:ext cx="228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о 1 марта  следующего года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2"/>
            <a:endCxn id="6" idx="0"/>
          </p:cNvCxnSpPr>
          <p:nvPr/>
        </p:nvCxnSpPr>
        <p:spPr>
          <a:xfrm>
            <a:off x="4680012" y="4271611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5233261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 мероприятия по обеспечению категории силами                         Центра службы профилактики пожаров либо через привлечение подрядной организации, осуществляющий поставку с установкой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1F67-AC05-4A03-95DE-F9F1E6F625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807</Words>
  <Application>Microsoft Office PowerPoint</Application>
  <PresentationFormat>Экран (4:3)</PresentationFormat>
  <Paragraphs>138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Albertus Extra Bold</vt:lpstr>
      <vt:lpstr>Arial</vt:lpstr>
      <vt:lpstr>Arial Narrow</vt:lpstr>
      <vt:lpstr>Book Antiqua</vt:lpstr>
      <vt:lpstr>Calibri</vt:lpstr>
      <vt:lpstr>Calibri Light</vt:lpstr>
      <vt:lpstr>Monotype Sorts</vt:lpstr>
      <vt:lpstr>Times New Roman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KrylovaAA</dc:creator>
  <cp:lastModifiedBy>KrylovaAA</cp:lastModifiedBy>
  <cp:revision>14</cp:revision>
  <dcterms:created xsi:type="dcterms:W3CDTF">2020-12-10T10:50:59Z</dcterms:created>
  <dcterms:modified xsi:type="dcterms:W3CDTF">2020-12-11T04:04:33Z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4514416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