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spreadsheetml.sheet" Extension="xlsx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themeOverride+xml" PartName="/ppt/theme/themeOverride1.xml"/>
  <Override ContentType="application/vnd.openxmlformats-officedocument.drawingml.chartshapes+xml" PartName="/ppt/drawings/drawing1.xml"/>
  <Override ContentType="application/vnd.openxmlformats-officedocument.drawingml.chart+xml" PartName="/ppt/charts/chart3.xml"/>
  <Override ContentType="application/vnd.openxmlformats-officedocument.themeOverride+xml" PartName="/ppt/theme/themeOverrid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chart+xml" PartName="/ppt/charts/chart4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presentationml.notesSlide+xml" PartName="/ppt/notesSlides/notesSlide1.xml"/>
  <Override ContentType="application/vnd.openxmlformats-officedocument.drawingml.chart+xml" PartName="/ppt/charts/chart5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officedocument.drawingml.diagramData+xml" PartName="/ppt/diagrams/data8.xml"/>
  <Override ContentType="application/vnd.openxmlformats-officedocument.drawingml.diagramLayout+xml" PartName="/ppt/diagrams/layout8.xml"/>
  <Override ContentType="application/vnd.openxmlformats-officedocument.drawingml.diagramStyle+xml" PartName="/ppt/diagrams/quickStyle8.xml"/>
  <Override ContentType="application/vnd.openxmlformats-officedocument.drawingml.diagramColors+xml" PartName="/ppt/diagrams/colors8.xml"/>
  <Override ContentType="application/vnd.ms-office.drawingml.diagramDrawing+xml" PartName="/ppt/diagrams/drawing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  <p:sldMasterId id="2147483672" r:id="rId2"/>
  </p:sldMasterIdLst>
  <p:notesMasterIdLst>
    <p:notesMasterId r:id="rId31"/>
  </p:notesMasterIdLst>
  <p:sldIdLst>
    <p:sldId id="350" r:id="rId3"/>
    <p:sldId id="550" r:id="rId4"/>
    <p:sldId id="551" r:id="rId5"/>
    <p:sldId id="554" r:id="rId6"/>
    <p:sldId id="553" r:id="rId7"/>
    <p:sldId id="555" r:id="rId8"/>
    <p:sldId id="552" r:id="rId9"/>
    <p:sldId id="558" r:id="rId10"/>
    <p:sldId id="559" r:id="rId11"/>
    <p:sldId id="560" r:id="rId12"/>
    <p:sldId id="561" r:id="rId13"/>
    <p:sldId id="562" r:id="rId14"/>
    <p:sldId id="563" r:id="rId15"/>
    <p:sldId id="564" r:id="rId16"/>
    <p:sldId id="565" r:id="rId17"/>
    <p:sldId id="531" r:id="rId18"/>
    <p:sldId id="532" r:id="rId19"/>
    <p:sldId id="533" r:id="rId20"/>
    <p:sldId id="528" r:id="rId21"/>
    <p:sldId id="534" r:id="rId22"/>
    <p:sldId id="566" r:id="rId23"/>
    <p:sldId id="536" r:id="rId24"/>
    <p:sldId id="540" r:id="rId25"/>
    <p:sldId id="541" r:id="rId26"/>
    <p:sldId id="539" r:id="rId27"/>
    <p:sldId id="542" r:id="rId28"/>
    <p:sldId id="567" r:id="rId29"/>
    <p:sldId id="5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268"/>
    <a:srgbClr val="355095"/>
    <a:srgbClr val="19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1715" autoAdjust="0"/>
  </p:normalViewPr>
  <p:slideViewPr>
    <p:cSldViewPr>
      <p:cViewPr varScale="1">
        <p:scale>
          <a:sx n="107" d="100"/>
          <a:sy n="107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3" Target="../drawings/drawing1.xml" Type="http://schemas.openxmlformats.org/officeDocument/2006/relationships/chartUserShapes"/><Relationship Id="rId2" Target="NULL" TargetMode="External" Type="http://schemas.openxmlformats.org/officeDocument/2006/relationships/oleObject"/><Relationship Id="rId1" Target="../theme/themeOverride1.xml" Type="http://schemas.openxmlformats.org/officeDocument/2006/relationships/themeOverride"/></Relationships>
</file>

<file path=ppt/charts/_rels/chart3.xml.rels><?xml version="1.0" encoding="UTF-8" standalone="yes" ?><Relationships xmlns="http://schemas.openxmlformats.org/package/2006/relationships"><Relationship Id="rId2" Target="NULL" TargetMode="External" Type="http://schemas.openxmlformats.org/officeDocument/2006/relationships/oleObject"/><Relationship Id="rId1" Target="../theme/themeOverride2.xml" Type="http://schemas.openxmlformats.org/officeDocument/2006/relationships/themeOverride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5.xml.rels><?xml version="1.0" encoding="UTF-8" standalone="yes" ?><Relationships xmlns="http://schemas.openxmlformats.org/package/2006/relationships"><Relationship Id="rId3" Target="NULL" TargetMode="External" Type="http://schemas.openxmlformats.org/officeDocument/2006/relationships/oleObject"/><Relationship Id="rId2" Target="colors1.xml" Type="http://schemas.microsoft.com/office/2011/relationships/chartColorStyle"/><Relationship Id="rId1" Target="style1.xml" Type="http://schemas.microsoft.com/office/2011/relationships/chartStyl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>
          <a:noFill/>
        </a:ln>
        <a:scene3d>
          <a:camera prst="orthographicFront"/>
          <a:lightRig rig="threePt" dir="t"/>
        </a:scene3d>
      </c:spPr>
    </c:sideWall>
    <c:backWall>
      <c:thickness val="0"/>
      <c:spPr>
        <a:noFill/>
        <a:ln>
          <a:noFill/>
        </a:ln>
        <a:scene3d>
          <a:camera prst="orthographicFront"/>
          <a:lightRig rig="threePt" dir="t"/>
        </a:scene3d>
      </c:spPr>
    </c:backWall>
    <c:plotArea>
      <c:layout>
        <c:manualLayout>
          <c:layoutTarget val="inner"/>
          <c:xMode val="edge"/>
          <c:yMode val="edge"/>
          <c:x val="3.6682540323802415E-2"/>
          <c:y val="1.4128404403994948E-2"/>
          <c:w val="0.71967559160093331"/>
          <c:h val="0.92883895131086169"/>
        </c:manualLayout>
      </c:layout>
      <c:bar3DChart>
        <c:barDir val="col"/>
        <c:grouping val="clustere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Количество пожаров</c:v>
                </c:pt>
              </c:strCache>
            </c:strRef>
          </c:tx>
          <c:spPr>
            <a:solidFill>
              <a:srgbClr val="FF0000"/>
            </a:solidFill>
            <a:ln w="5879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0"/>
            </a:sp3d>
          </c:spPr>
          <c:invertIfNegative val="0"/>
          <c:dLbls>
            <c:dLbl>
              <c:idx val="0"/>
              <c:layout>
                <c:manualLayout>
                  <c:x val="2.3466531596656508E-2"/>
                  <c:y val="-2.9491996591431691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10972</a:t>
                    </a:r>
                    <a:endParaRPr lang="en-US" dirty="0" smtClean="0"/>
                  </a:p>
                </c:rich>
              </c:tx>
              <c:spPr>
                <a:noFill/>
                <a:ln w="25356"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310307948101218E-2"/>
                  <c:y val="-1.7092894491108301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  <a:ea typeface="Arial Cyr"/>
                        <a:cs typeface="Times New Roman" pitchFamily="18" charset="0"/>
                      </a:defRPr>
                    </a:pPr>
                    <a:r>
                      <a:rPr lang="en-US" sz="1400" dirty="0" smtClean="0">
                        <a:latin typeface="Times New Roman" pitchFamily="18" charset="0"/>
                        <a:cs typeface="Times New Roman" pitchFamily="18" charset="0"/>
                      </a:rPr>
                      <a:t>11135</a:t>
                    </a:r>
                    <a:endParaRPr lang="en-US" dirty="0"/>
                  </a:p>
                </c:rich>
              </c:tx>
              <c:spPr>
                <a:noFill/>
                <a:ln w="25356"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56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Arial Cyr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10898</c:v>
                </c:pt>
                <c:pt idx="1">
                  <c:v>11075</c:v>
                </c:pt>
              </c:numCache>
            </c:numRef>
          </c:val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Погибло людей</c:v>
                </c:pt>
              </c:strCache>
            </c:strRef>
          </c:tx>
          <c:spPr>
            <a:solidFill>
              <a:srgbClr val="9999FF"/>
            </a:solidFill>
            <a:ln w="587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428829735765272E-2"/>
                  <c:y val="-1.816015762764791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247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314844194868267E-2"/>
                  <c:y val="-3.4492673725785052E-2"/>
                </c:manualLayout>
              </c:layout>
              <c:tx>
                <c:rich>
                  <a:bodyPr/>
                  <a:lstStyle/>
                  <a:p>
                    <a:pPr>
                      <a:defRPr sz="1213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252</a:t>
                    </a:r>
                    <a:endParaRPr lang="en-US" dirty="0"/>
                  </a:p>
                </c:rich>
              </c:tx>
              <c:spPr>
                <a:noFill/>
                <a:ln w="25356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3583815028903355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58843930635841091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74335260115606938"/>
                  <c:y val="8.5597826086965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91676300578031489"/>
                  <c:y val="9.6467391304347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64046242774563356"/>
                  <c:y val="0.11413043478261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73179190751452527"/>
                  <c:y val="0.12364130434782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82427745664743568"/>
                  <c:y val="8.6956521739130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91676300578031489"/>
                  <c:y val="0.10597826086956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92254335260115605"/>
                  <c:y val="9.6467391304347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6">
                <a:noFill/>
              </a:ln>
            </c:spPr>
            <c:txPr>
              <a:bodyPr/>
              <a:lstStyle/>
              <a:p>
                <a:pPr>
                  <a:defRPr sz="121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235</c:v>
                </c:pt>
                <c:pt idx="1">
                  <c:v>251</c:v>
                </c:pt>
              </c:numCache>
            </c:numRef>
          </c:val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Травмировано людей</c:v>
                </c:pt>
              </c:strCache>
            </c:strRef>
          </c:tx>
          <c:spPr>
            <a:solidFill>
              <a:srgbClr val="FFFF00"/>
            </a:solidFill>
            <a:ln w="587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6362486533758556E-2"/>
                  <c:y val="-1.7532543715989144E-2"/>
                </c:manualLayout>
              </c:layout>
              <c:tx>
                <c:rich>
                  <a:bodyPr/>
                  <a:lstStyle/>
                  <a:p>
                    <a:pPr>
                      <a:defRPr sz="1208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236</a:t>
                    </a:r>
                    <a:endParaRPr lang="en-US" dirty="0"/>
                  </a:p>
                </c:rich>
              </c:tx>
              <c:spPr>
                <a:noFill/>
                <a:ln w="25356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16469237101359E-2"/>
                  <c:y val="-3.1339162309371504E-2"/>
                </c:manualLayout>
              </c:layout>
              <c:tx>
                <c:rich>
                  <a:bodyPr/>
                  <a:lstStyle/>
                  <a:p>
                    <a:pPr>
                      <a:defRPr sz="1213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259</a:t>
                    </a:r>
                    <a:endParaRPr lang="en-US" dirty="0" smtClean="0"/>
                  </a:p>
                </c:rich>
              </c:tx>
              <c:spPr>
                <a:noFill/>
                <a:ln w="25356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47861271676300582"/>
                  <c:y val="0.18614130434783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63468208092485567"/>
                  <c:y val="0.18614130434783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79306358381499276"/>
                  <c:y val="0.16440217391304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95606936416184951"/>
                  <c:y val="0.12771739130435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67976878612716762"/>
                  <c:y val="0.165760869565230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76763005780353333"/>
                  <c:y val="0.172554347826087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85780346820813114"/>
                  <c:y val="0.15489130434783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95260115606941931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95606936416184951"/>
                  <c:y val="0.12771739130435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6">
                <a:noFill/>
              </a:ln>
            </c:spPr>
            <c:txPr>
              <a:bodyPr/>
              <a:lstStyle/>
              <a:p>
                <a:pPr>
                  <a:defRPr sz="121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233</c:v>
                </c:pt>
                <c:pt idx="1">
                  <c:v>258</c:v>
                </c:pt>
              </c:numCache>
            </c:numRef>
          </c:val>
        </c:ser>
        <c:ser>
          <c:idx val="2"/>
          <c:order val="3"/>
          <c:tx>
            <c:strRef>
              <c:f>Sheet1!$A$5</c:f>
              <c:strCache>
                <c:ptCount val="1"/>
                <c:pt idx="0">
                  <c:v>Погибло детей</c:v>
                </c:pt>
              </c:strCache>
            </c:strRef>
          </c:tx>
          <c:spPr>
            <a:solidFill>
              <a:srgbClr val="00FFFF"/>
            </a:solidFill>
            <a:ln w="587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182055787996113E-2"/>
                  <c:y val="-3.8634109076672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664672320615012E-2"/>
                  <c:y val="-2.77667683048584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51791907514450874"/>
                  <c:y val="0.64130434782608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67630057803471488"/>
                  <c:y val="0.656250000000014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Mode val="edge"/>
                  <c:yMode val="edge"/>
                  <c:x val="0.83352601156069372"/>
                  <c:y val="0.64266304347826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Mode val="edge"/>
                  <c:yMode val="edge"/>
                  <c:x val="0.99075144508670532"/>
                  <c:y val="0.64130434782608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Mode val="edge"/>
                  <c:yMode val="edge"/>
                  <c:x val="0.70289017341044269"/>
                  <c:y val="0.559782608695652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79075144508670525"/>
                  <c:y val="0.563858695652200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Mode val="edge"/>
                  <c:yMode val="edge"/>
                  <c:x val="0.88554913294798165"/>
                  <c:y val="0.5529891304348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Mode val="edge"/>
                  <c:yMode val="edge"/>
                  <c:x val="0.97572254335260056"/>
                  <c:y val="0.5529891304348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Mode val="edge"/>
                  <c:yMode val="edge"/>
                  <c:x val="0.9791907514450966"/>
                  <c:y val="0.55570652173913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356">
                <a:noFill/>
              </a:ln>
            </c:spPr>
            <c:txPr>
              <a:bodyPr/>
              <a:lstStyle/>
              <a:p>
                <a:pPr>
                  <a:defRPr sz="121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12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237464720"/>
        <c:axId val="237465112"/>
        <c:axId val="0"/>
      </c:bar3DChart>
      <c:catAx>
        <c:axId val="23746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6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7465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7465112"/>
        <c:scaling>
          <c:orientation val="minMax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587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37464720"/>
        <c:crosses val="max"/>
        <c:crossBetween val="between"/>
      </c:valAx>
      <c:spPr>
        <a:solidFill>
          <a:schemeClr val="bg1"/>
        </a:solidFill>
        <a:ln w="25356">
          <a:noFill/>
        </a:ln>
      </c:spPr>
    </c:plotArea>
    <c:legend>
      <c:legendPos val="r"/>
      <c:layout>
        <c:manualLayout>
          <c:xMode val="edge"/>
          <c:yMode val="edge"/>
          <c:x val="0.83595477669905205"/>
          <c:y val="0.12501861173884118"/>
          <c:w val="0.13050006488845806"/>
          <c:h val="0.48200429491768143"/>
        </c:manualLayout>
      </c:layout>
      <c:overlay val="1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938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41647917565285E-3"/>
          <c:y val="8.3967269485042614E-2"/>
          <c:w val="0.82710893195213253"/>
          <c:h val="0.809044829927283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50800" sx="1000" sy="1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0"/>
            </a:sp3d>
          </c:spPr>
          <c:explosion val="30"/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00B050"/>
                </a:solidFill>
              </a:ln>
              <a:effectLst>
                <a:outerShdw blurRad="50800"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Pt>
            <c:idx val="3"/>
            <c:bubble3D val="0"/>
            <c:spPr>
              <a:solidFill>
                <a:schemeClr val="bg1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Pt>
            <c:idx val="4"/>
            <c:bubble3D val="0"/>
            <c:spPr>
              <a:solidFill>
                <a:srgbClr val="00B05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Pt>
            <c:idx val="5"/>
            <c:bubble3D val="0"/>
            <c:spPr>
              <a:ln>
                <a:solidFill>
                  <a:schemeClr val="tx1"/>
                </a:solidFill>
              </a:ln>
              <a:effectLst>
                <a:outerShdw blurRad="50800"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Pt>
            <c:idx val="7"/>
            <c:bubble3D val="0"/>
            <c:spPr>
              <a:solidFill>
                <a:srgbClr val="00B0F0"/>
              </a:solidFill>
              <a:effectLst>
                <a:outerShdw blurRad="50800" dist="50800" sx="1000" sy="1000" algn="ctr" rotWithShape="0">
                  <a:srgbClr val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0"/>
              </a:sp3d>
            </c:spPr>
          </c:dPt>
          <c:dLbls>
            <c:dLbl>
              <c:idx val="0"/>
              <c:layout>
                <c:manualLayout>
                  <c:x val="1.0499709906412935E-2"/>
                  <c:y val="-0.1318064233178553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Жилые дома 1072 человека       </a:t>
                    </a:r>
                    <a:endParaRPr lang="ru-RU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b="1" dirty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ru-RU" sz="14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80 %)             </a:t>
                    </a:r>
                    <a:endParaRPr lang="ru-RU" sz="1400" b="1" dirty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877418883758312"/>
                  <c:y val="-0.4755897415087138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Надворные постройки </a:t>
                    </a:r>
                  </a:p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92 человека                                        (6,8 %</a:t>
                    </a:r>
                    <a:r>
                      <a:rPr lang="ru-RU" sz="14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) </a:t>
                    </a:r>
                    <a:r>
                      <a: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</a:t>
                    </a:r>
                    <a:endParaRPr lang="ru-RU" sz="14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>
                      <a:defRPr sz="14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1" dirty="0">
                        <a:latin typeface="Times New Roman" pitchFamily="18" charset="0"/>
                        <a:cs typeface="Times New Roman" pitchFamily="18" charset="0"/>
                      </a:rPr>
                      <a:t>         </a:t>
                    </a:r>
                  </a:p>
                </c:rich>
              </c:tx>
              <c:spPr>
                <a:ln w="0" cap="flat">
                  <a:solidFill>
                    <a:sysClr val="windowText" lastClr="000000"/>
                  </a:solidFill>
                  <a:prstDash val="solid"/>
                  <a:miter lim="800000"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269834699784488"/>
                  <c:y val="-0.31574154929388748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itchFamily="18" charset="0"/>
                        <a:cs typeface="Times New Roman" pitchFamily="18" charset="0"/>
                      </a:rPr>
                      <a:t>Садовые дома 85 человек </a:t>
                    </a:r>
                    <a:r>
                      <a:rPr lang="ru-RU" sz="1400" b="1" dirty="0" smtClean="0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(6,3 %)</a:t>
                    </a:r>
                    <a:endParaRPr lang="ru-RU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7960731031300634"/>
                  <c:y val="-5.756035617060326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Транспортные средства 36 человек (2,6 %)</a:t>
                    </a:r>
                    <a:endParaRPr lang="ru-RU" sz="1400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1914537832200326"/>
                  <c:y val="6.044824144688652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Производственные  </a:t>
                    </a:r>
                    <a:r>
                      <a:rPr lang="ru-RU" sz="1400" b="1" dirty="0"/>
                      <a:t>здания</a:t>
                    </a:r>
                  </a:p>
                  <a:p>
                    <a:r>
                      <a:rPr lang="ru-RU" sz="1400" b="1" dirty="0" smtClean="0"/>
                      <a:t>10 человек </a:t>
                    </a:r>
                    <a:r>
                      <a:rPr lang="ru-RU" sz="1400" b="1" dirty="0">
                        <a:solidFill>
                          <a:sysClr val="windowText" lastClr="000000"/>
                        </a:solidFill>
                      </a:rPr>
                      <a:t>(</a:t>
                    </a:r>
                    <a:r>
                      <a:rPr lang="ru-RU" sz="1400" b="1" dirty="0" smtClean="0">
                        <a:solidFill>
                          <a:sysClr val="windowText" lastClr="000000"/>
                        </a:solidFill>
                      </a:rPr>
                      <a:t>0,7 %)</a:t>
                    </a:r>
                    <a:endParaRPr lang="ru-RU" sz="1400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8408421288119036E-3"/>
                  <c:y val="0.12417944971113494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Здания, сооружения сельскохозяйственного назначения</a:t>
                    </a:r>
                    <a:endParaRPr lang="ru-RU" sz="1400" b="1" dirty="0"/>
                  </a:p>
                  <a:p>
                    <a:r>
                      <a:rPr lang="ru-RU" sz="1400" b="1" dirty="0"/>
                      <a:t> </a:t>
                    </a:r>
                    <a:r>
                      <a:rPr lang="ru-RU" sz="1400" b="1" dirty="0" smtClean="0"/>
                      <a:t>6 человек </a:t>
                    </a:r>
                    <a:r>
                      <a:rPr lang="ru-RU" sz="1400" b="1" dirty="0" smtClean="0">
                        <a:solidFill>
                          <a:sysClr val="windowText" lastClr="000000"/>
                        </a:solidFill>
                      </a:rPr>
                      <a:t>(0,4 %)</a:t>
                    </a:r>
                    <a:endParaRPr lang="ru-RU" sz="1400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9650793397018271"/>
                  <c:y val="9.585126273931479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Сооружения, установки </a:t>
                    </a:r>
                    <a:r>
                      <a:rPr lang="ru-RU" sz="1400" b="1" dirty="0" err="1" smtClean="0"/>
                      <a:t>промышл-го</a:t>
                    </a:r>
                    <a:r>
                      <a:rPr lang="ru-RU" sz="1400" b="1" dirty="0" smtClean="0"/>
                      <a:t> назначения 4 человека</a:t>
                    </a:r>
                    <a:endParaRPr lang="ru-RU" sz="1400" b="1" dirty="0"/>
                  </a:p>
                  <a:p>
                    <a:r>
                      <a:rPr lang="ru-RU" sz="1400" b="1" dirty="0" smtClean="0"/>
                      <a:t> </a:t>
                    </a:r>
                    <a:r>
                      <a:rPr lang="ru-RU" sz="1400" b="1" dirty="0">
                        <a:solidFill>
                          <a:sysClr val="windowText" lastClr="000000"/>
                        </a:solidFill>
                      </a:rPr>
                      <a:t>(</a:t>
                    </a:r>
                    <a:r>
                      <a:rPr lang="ru-RU" sz="1400" b="1" dirty="0" smtClean="0">
                        <a:solidFill>
                          <a:sysClr val="windowText" lastClr="000000"/>
                        </a:solidFill>
                      </a:rPr>
                      <a:t>0,2 %)</a:t>
                    </a:r>
                    <a:endParaRPr lang="ru-RU" sz="1400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29159834225947773"/>
                  <c:y val="-0.1443069783574179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Административные здания 3 человека</a:t>
                    </a:r>
                    <a:r>
                      <a:rPr lang="ru-RU" sz="1400" b="1" dirty="0" smtClean="0">
                        <a:solidFill>
                          <a:sysClr val="windowText" lastClr="000000"/>
                        </a:solidFill>
                      </a:rPr>
                      <a:t> (0,2 %)</a:t>
                    </a:r>
                    <a:endParaRPr lang="ru-RU" sz="1400" b="1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39554621154589226"/>
                  <c:y val="9.0311537144813422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Строящиеся, реконструируемые</a:t>
                    </a:r>
                    <a:r>
                      <a:rPr lang="ru-RU" sz="1400" baseline="0" dirty="0" smtClean="0"/>
                      <a:t> объекты 3 человека </a:t>
                    </a:r>
                    <a:r>
                      <a:rPr lang="ru-RU" sz="1400" dirty="0" smtClean="0"/>
                      <a:t>(0,2 %)</a:t>
                    </a:r>
                    <a:endParaRPr lang="ru-RU" sz="14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 w="0" cap="sq">
                <a:solidFill>
                  <a:sysClr val="windowText" lastClr="000000"/>
                </a:solidFill>
                <a:miter lim="800000"/>
              </a:ln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Жилые дома</c:v>
                </c:pt>
                <c:pt idx="1">
                  <c:v>Надворные постройки</c:v>
                </c:pt>
                <c:pt idx="2">
                  <c:v>Садовые дома,дачи</c:v>
                </c:pt>
                <c:pt idx="3">
                  <c:v>Транспортные средства</c:v>
                </c:pt>
                <c:pt idx="4">
                  <c:v>Производственные здания</c:v>
                </c:pt>
                <c:pt idx="5">
                  <c:v>Здания сельхоз начначения</c:v>
                </c:pt>
                <c:pt idx="6">
                  <c:v>Сооружения, установки промышленного назначения</c:v>
                </c:pt>
                <c:pt idx="7">
                  <c:v>Административные здания </c:v>
                </c:pt>
                <c:pt idx="8">
                  <c:v>Строящиеся, реконструируемые объекты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1072</c:v>
                </c:pt>
                <c:pt idx="1">
                  <c:v>92</c:v>
                </c:pt>
                <c:pt idx="2">
                  <c:v>85</c:v>
                </c:pt>
                <c:pt idx="3">
                  <c:v>36</c:v>
                </c:pt>
                <c:pt idx="4">
                  <c:v>10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5">
          <a:noFill/>
        </a:ln>
      </c:spPr>
    </c:plotArea>
    <c:plotVisOnly val="1"/>
    <c:dispBlanksAs val="zero"/>
    <c:showDLblsOverMax val="0"/>
  </c:chart>
  <c:spPr>
    <a:ln w="0"/>
    <a:effectLst>
      <a:outerShdw blurRad="50800" dist="50800" dir="480000" algn="ctr" rotWithShape="0">
        <a:srgbClr val="000000">
          <a:alpha val="43137"/>
        </a:srgbClr>
      </a:outerShdw>
    </a:effectLst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333818046810963"/>
          <c:y val="0.15148811217874891"/>
          <c:w val="0.7550733515874366"/>
          <c:h val="0.687253129503390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3.6387123823376437E-2"/>
                  <c:y val="0.25524459459752574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Неосторожное обращение с огнем</a:t>
                    </a:r>
                    <a:r>
                      <a: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828 человек </a:t>
                    </a: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(61,6 %)</a:t>
                    </a:r>
                    <a:endParaRPr lang="ru-RU" sz="1400" b="1" dirty="0"/>
                  </a:p>
                </c:rich>
              </c:tx>
              <c:spPr>
                <a:ln>
                  <a:solidFill>
                    <a:sysClr val="windowText" lastClr="000000"/>
                  </a:solidFill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3202867855470023E-2"/>
                  <c:y val="0.31665481070610901"/>
                </c:manualLayout>
              </c:layout>
              <c:tx>
                <c:rich>
                  <a:bodyPr/>
                  <a:lstStyle/>
                  <a:p>
                    <a:pPr algn="just">
                      <a:defRPr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Нарушение правил устройства и эксплуатации электрооборудования </a:t>
                    </a:r>
                  </a:p>
                  <a:p>
                    <a:pPr algn="just">
                      <a:defRPr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297 человек (22</a:t>
                    </a:r>
                    <a:r>
                      <a: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 )</a:t>
                    </a:r>
                    <a:endParaRPr lang="ru-RU" sz="1400" dirty="0"/>
                  </a:p>
                </c:rich>
              </c:tx>
              <c:spPr>
                <a:ln>
                  <a:solidFill>
                    <a:sysClr val="windowText" lastClr="000000"/>
                  </a:solidFill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029902166948781"/>
                  <c:y val="0.25158484262405417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Нарушение правил устройства и эксплуатации</a:t>
                    </a:r>
                    <a:r>
                      <a: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печей </a:t>
                    </a: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109 человек (8,1 %) </a:t>
                    </a:r>
                    <a:endParaRPr lang="ru-RU" sz="1400" dirty="0"/>
                  </a:p>
                </c:rich>
              </c:tx>
              <c:spPr>
                <a:ln>
                  <a:solidFill>
                    <a:sysClr val="windowText" lastClr="000000"/>
                  </a:solidFill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1839353524221058"/>
                  <c:y val="7.0120516186382542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Неосторожное</a:t>
                    </a:r>
                    <a:r>
                      <a: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обращение с огнем детей </a:t>
                    </a:r>
                  </a:p>
                  <a:p>
                    <a:pPr>
                      <a:defRPr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 человек</a:t>
                    </a: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(1,4</a:t>
                    </a:r>
                    <a:r>
                      <a:rPr lang="ru-RU" sz="1400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%)</a:t>
                    </a:r>
                    <a:endParaRPr lang="ru-RU" sz="1400" b="0" dirty="0"/>
                  </a:p>
                </c:rich>
              </c:tx>
              <c:spPr>
                <a:ln>
                  <a:solidFill>
                    <a:sysClr val="windowText" lastClr="000000"/>
                  </a:solidFill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511426271488829E-2"/>
                  <c:y val="-5.0086082990273256E-2"/>
                </c:manualLayout>
              </c:layout>
              <c:tx>
                <c:rich>
                  <a:bodyPr/>
                  <a:lstStyle/>
                  <a:p>
                    <a:pPr>
                      <a:defRPr sz="16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Нарушение правил устройства и эксплуатации газового оборудования 19 человек (1,4 %)</a:t>
                    </a:r>
                    <a:endParaRPr lang="ru-RU" sz="1400" b="1" dirty="0"/>
                  </a:p>
                </c:rich>
              </c:tx>
              <c:spPr>
                <a:ln>
                  <a:solidFill>
                    <a:sysClr val="windowText" lastClr="000000"/>
                  </a:solidFill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9009388726183011"/>
                  <c:y val="4.4857209259940821E-3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Нарушение правил устройства и эксплуатации ТС 17 человек (1,2 %)</a:t>
                    </a:r>
                  </a:p>
                  <a:p>
                    <a:pPr>
                      <a:defRPr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endParaRPr lang="ru-RU" sz="1400" b="1" dirty="0"/>
                  </a:p>
                </c:rich>
              </c:tx>
              <c:spPr>
                <a:ln>
                  <a:solidFill>
                    <a:sysClr val="windowText" lastClr="000000"/>
                  </a:solidFill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4225593324781693E-2"/>
                  <c:y val="-6.681163433533271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Поджоги 16 человек (1,1</a:t>
                    </a:r>
                    <a:r>
                      <a:rPr lang="ru-RU" sz="1400" baseline="0" dirty="0" smtClean="0"/>
                      <a:t> %)</a:t>
                    </a:r>
                    <a:endParaRPr lang="ru-RU" sz="14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solidFill>
                  <a:sysClr val="windowText" lastClr="000000"/>
                </a:solidFill>
              </a:ln>
            </c:spPr>
            <c:txPr>
              <a:bodyPr/>
              <a:lstStyle/>
              <a:p>
                <a:pPr>
                  <a:defRPr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эксп. печей</c:v>
                </c:pt>
                <c:pt idx="3">
                  <c:v>Неосторожное обращение с огнем</c:v>
                </c:pt>
                <c:pt idx="4">
                  <c:v>Нарушение правил устр. и эксп. газового оборудования</c:v>
                </c:pt>
                <c:pt idx="5">
                  <c:v>Нарушение правил устройства и эксп. ТС</c:v>
                </c:pt>
                <c:pt idx="6">
                  <c:v>Поджоги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828</c:v>
                </c:pt>
                <c:pt idx="1">
                  <c:v>297</c:v>
                </c:pt>
                <c:pt idx="2">
                  <c:v>109</c:v>
                </c:pt>
                <c:pt idx="3">
                  <c:v>20</c:v>
                </c:pt>
                <c:pt idx="4">
                  <c:v>19</c:v>
                </c:pt>
                <c:pt idx="5">
                  <c:v>17</c:v>
                </c:pt>
                <c:pt idx="6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4">
          <a:noFill/>
        </a:ln>
      </c:spPr>
    </c:plotArea>
    <c:plotVisOnly val="1"/>
    <c:dispBlanksAs val="zero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542761877528558E-2"/>
          <c:y val="2.6461399183874464E-2"/>
          <c:w val="0.93977435374112961"/>
          <c:h val="0.88474234844777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'Социальное положение погибших'!$B$1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'Социальное положение погибших'!$A$2:$A$7</c:f>
              <c:strCache>
                <c:ptCount val="6"/>
                <c:pt idx="0">
                  <c:v>Пенсионеры</c:v>
                </c:pt>
                <c:pt idx="1">
                  <c:v>Безработный (домохозяйка)</c:v>
                </c:pt>
                <c:pt idx="2">
                  <c:v>Работник рабочих специальностей</c:v>
                </c:pt>
                <c:pt idx="3">
                  <c:v>БОМЖ</c:v>
                </c:pt>
                <c:pt idx="4">
                  <c:v>Инвалиды</c:v>
                </c:pt>
                <c:pt idx="5">
                  <c:v>Дети</c:v>
                </c:pt>
              </c:strCache>
            </c:strRef>
          </c:cat>
          <c:val>
            <c:numRef>
              <c:f>'Социальное положение погибших'!$B$2:$B$7</c:f>
              <c:numCache>
                <c:formatCode>General</c:formatCode>
                <c:ptCount val="6"/>
                <c:pt idx="0">
                  <c:v>81</c:v>
                </c:pt>
                <c:pt idx="1">
                  <c:v>44</c:v>
                </c:pt>
                <c:pt idx="2">
                  <c:v>42</c:v>
                </c:pt>
                <c:pt idx="3">
                  <c:v>17</c:v>
                </c:pt>
                <c:pt idx="4">
                  <c:v>9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'Социальное положение погибших'!$C$1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'Социальное положение погибших'!$A$2:$A$7</c:f>
              <c:strCache>
                <c:ptCount val="6"/>
                <c:pt idx="0">
                  <c:v>Пенсионеры</c:v>
                </c:pt>
                <c:pt idx="1">
                  <c:v>Безработный (домохозяйка)</c:v>
                </c:pt>
                <c:pt idx="2">
                  <c:v>Работник рабочих специальностей</c:v>
                </c:pt>
                <c:pt idx="3">
                  <c:v>БОМЖ</c:v>
                </c:pt>
                <c:pt idx="4">
                  <c:v>Инвалиды</c:v>
                </c:pt>
                <c:pt idx="5">
                  <c:v>Дети</c:v>
                </c:pt>
              </c:strCache>
            </c:strRef>
          </c:cat>
          <c:val>
            <c:numRef>
              <c:f>'Социальное положение погибших'!$C$2:$C$7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8233848"/>
        <c:axId val="458234240"/>
      </c:barChart>
      <c:catAx>
        <c:axId val="458233848"/>
        <c:scaling>
          <c:orientation val="minMax"/>
        </c:scaling>
        <c:delete val="0"/>
        <c:axPos val="b"/>
        <c:numFmt formatCode="General" sourceLinked="0"/>
        <c:majorTickMark val="cross"/>
        <c:minorTickMark val="out"/>
        <c:tickLblPos val="low"/>
        <c:crossAx val="458234240"/>
        <c:crosses val="autoZero"/>
        <c:auto val="1"/>
        <c:lblAlgn val="ctr"/>
        <c:lblOffset val="100"/>
        <c:noMultiLvlLbl val="0"/>
      </c:catAx>
      <c:valAx>
        <c:axId val="45823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8233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июнь, июль, август</c:v>
                </c:pt>
                <c:pt idx="1">
                  <c:v>Сентябрь,октябрь, ноябрь</c:v>
                </c:pt>
                <c:pt idx="2">
                  <c:v>декабрь, январь, февраль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867</c:v>
                </c:pt>
                <c:pt idx="1">
                  <c:v>1147</c:v>
                </c:pt>
                <c:pt idx="2">
                  <c:v>1585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июнь, июль, август</c:v>
                </c:pt>
                <c:pt idx="1">
                  <c:v>Сентябрь,октябрь, ноябрь</c:v>
                </c:pt>
                <c:pt idx="2">
                  <c:v>декабрь, январь, февраль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июнь, июль, август</c:v>
                </c:pt>
                <c:pt idx="1">
                  <c:v>Сентябрь,октябрь, ноябрь</c:v>
                </c:pt>
                <c:pt idx="2">
                  <c:v>декабрь, январь, февраль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3756904"/>
        <c:axId val="493757296"/>
        <c:axId val="0"/>
      </c:bar3DChart>
      <c:catAx>
        <c:axId val="49375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757296"/>
        <c:crosses val="autoZero"/>
        <c:auto val="1"/>
        <c:lblAlgn val="ctr"/>
        <c:lblOffset val="100"/>
        <c:noMultiLvlLbl val="0"/>
      </c:catAx>
      <c:valAx>
        <c:axId val="49375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3756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0003F-32C9-4C77-83BB-73FCF7BC978C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138E31-9BEA-410E-9B43-FD3E0DFDD77A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 отношении 90% погибших профилактические мероприятия органами местного самоуправления проводились в течении года до их гибели, а в отношении 22% в период от 1 до 3 месяцев до гибели. Это говорит о несоответствующем качестве проведения профилактических мероприятий, в том числе не принятие мер по устранению возможных причин и условий возникновения пожаров. </a:t>
          </a:r>
          <a:endParaRPr lang="ru-RU" dirty="0">
            <a:solidFill>
              <a:schemeClr val="tx1"/>
            </a:solidFill>
          </a:endParaRPr>
        </a:p>
      </dgm:t>
    </dgm:pt>
    <dgm:pt modelId="{785DDAE9-D41E-44FC-9C1D-721F3F42C000}" type="parTrans" cxnId="{9A50FC97-6D57-4C7D-9152-8C674B8CACC0}">
      <dgm:prSet/>
      <dgm:spPr/>
      <dgm:t>
        <a:bodyPr/>
        <a:lstStyle/>
        <a:p>
          <a:endParaRPr lang="ru-RU"/>
        </a:p>
      </dgm:t>
    </dgm:pt>
    <dgm:pt modelId="{FE479080-1941-4B13-8F3E-02B35C4EEC96}" type="sibTrans" cxnId="{9A50FC97-6D57-4C7D-9152-8C674B8CACC0}">
      <dgm:prSet/>
      <dgm:spPr/>
      <dgm:t>
        <a:bodyPr/>
        <a:lstStyle/>
        <a:p>
          <a:endParaRPr lang="ru-RU"/>
        </a:p>
      </dgm:t>
    </dgm:pt>
    <dgm:pt modelId="{D82095DB-5CC7-4FE6-971B-CC8821A7B98D}" type="pres">
      <dgm:prSet presAssocID="{2190003F-32C9-4C77-83BB-73FCF7BC97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2B93B9-6C3C-4AA8-A57F-A95DA3817AAB}" type="pres">
      <dgm:prSet presAssocID="{2190003F-32C9-4C77-83BB-73FCF7BC978C}" presName="fgShape" presStyleLbl="fgShp" presStyleIdx="0" presStyleCnt="1"/>
      <dgm:spPr/>
    </dgm:pt>
    <dgm:pt modelId="{D71135CD-B138-4EE6-A2AC-5B4210B01FE1}" type="pres">
      <dgm:prSet presAssocID="{2190003F-32C9-4C77-83BB-73FCF7BC978C}" presName="linComp" presStyleCnt="0"/>
      <dgm:spPr/>
    </dgm:pt>
    <dgm:pt modelId="{9452B3FE-6D16-4AC9-878B-3CA96E0EAF11}" type="pres">
      <dgm:prSet presAssocID="{1C138E31-9BEA-410E-9B43-FD3E0DFDD77A}" presName="compNode" presStyleCnt="0"/>
      <dgm:spPr/>
    </dgm:pt>
    <dgm:pt modelId="{E6BB34FA-825F-46B6-B27B-C2753EA0C228}" type="pres">
      <dgm:prSet presAssocID="{1C138E31-9BEA-410E-9B43-FD3E0DFDD77A}" presName="bkgdShape" presStyleLbl="node1" presStyleIdx="0" presStyleCnt="1"/>
      <dgm:spPr/>
      <dgm:t>
        <a:bodyPr/>
        <a:lstStyle/>
        <a:p>
          <a:endParaRPr lang="ru-RU"/>
        </a:p>
      </dgm:t>
    </dgm:pt>
    <dgm:pt modelId="{43874FC5-1CFC-474C-B2FB-17FBC859B51D}" type="pres">
      <dgm:prSet presAssocID="{1C138E31-9BEA-410E-9B43-FD3E0DFDD77A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7F331-B511-4D2C-98A7-78D4C140B609}" type="pres">
      <dgm:prSet presAssocID="{1C138E31-9BEA-410E-9B43-FD3E0DFDD77A}" presName="invisiNode" presStyleLbl="node1" presStyleIdx="0" presStyleCnt="1"/>
      <dgm:spPr/>
    </dgm:pt>
    <dgm:pt modelId="{D249454E-BBDF-49F7-B5AF-979942BB8B31}" type="pres">
      <dgm:prSet presAssocID="{1C138E31-9BEA-410E-9B43-FD3E0DFDD77A}" presName="imagNode" presStyleLbl="fgImgPlace1" presStyleIdx="0" presStyleCnt="1" custScaleX="142034" custScaleY="12792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921F0551-FF4C-40D3-B4CD-EE27B6FA3CC8}" type="presOf" srcId="{1C138E31-9BEA-410E-9B43-FD3E0DFDD77A}" destId="{43874FC5-1CFC-474C-B2FB-17FBC859B51D}" srcOrd="1" destOrd="0" presId="urn:microsoft.com/office/officeart/2005/8/layout/hList7"/>
    <dgm:cxn modelId="{2C016242-7A23-4AF0-AA39-A96F5CBB9B48}" type="presOf" srcId="{1C138E31-9BEA-410E-9B43-FD3E0DFDD77A}" destId="{E6BB34FA-825F-46B6-B27B-C2753EA0C228}" srcOrd="0" destOrd="0" presId="urn:microsoft.com/office/officeart/2005/8/layout/hList7"/>
    <dgm:cxn modelId="{7A6EE8C6-8599-471A-8D23-D0B24573F0E3}" type="presOf" srcId="{2190003F-32C9-4C77-83BB-73FCF7BC978C}" destId="{D82095DB-5CC7-4FE6-971B-CC8821A7B98D}" srcOrd="0" destOrd="0" presId="urn:microsoft.com/office/officeart/2005/8/layout/hList7"/>
    <dgm:cxn modelId="{9A50FC97-6D57-4C7D-9152-8C674B8CACC0}" srcId="{2190003F-32C9-4C77-83BB-73FCF7BC978C}" destId="{1C138E31-9BEA-410E-9B43-FD3E0DFDD77A}" srcOrd="0" destOrd="0" parTransId="{785DDAE9-D41E-44FC-9C1D-721F3F42C000}" sibTransId="{FE479080-1941-4B13-8F3E-02B35C4EEC96}"/>
    <dgm:cxn modelId="{C81D9C31-485C-4D96-A20E-B792D48D2689}" type="presParOf" srcId="{D82095DB-5CC7-4FE6-971B-CC8821A7B98D}" destId="{6C2B93B9-6C3C-4AA8-A57F-A95DA3817AAB}" srcOrd="0" destOrd="0" presId="urn:microsoft.com/office/officeart/2005/8/layout/hList7"/>
    <dgm:cxn modelId="{51D6792A-BF89-4224-B92D-0D61CE265D13}" type="presParOf" srcId="{D82095DB-5CC7-4FE6-971B-CC8821A7B98D}" destId="{D71135CD-B138-4EE6-A2AC-5B4210B01FE1}" srcOrd="1" destOrd="0" presId="urn:microsoft.com/office/officeart/2005/8/layout/hList7"/>
    <dgm:cxn modelId="{493CD522-F0F9-4065-A726-3E9D3BD7F695}" type="presParOf" srcId="{D71135CD-B138-4EE6-A2AC-5B4210B01FE1}" destId="{9452B3FE-6D16-4AC9-878B-3CA96E0EAF11}" srcOrd="0" destOrd="0" presId="urn:microsoft.com/office/officeart/2005/8/layout/hList7"/>
    <dgm:cxn modelId="{0532954F-2F08-40C0-AC70-64ECD1D484BE}" type="presParOf" srcId="{9452B3FE-6D16-4AC9-878B-3CA96E0EAF11}" destId="{E6BB34FA-825F-46B6-B27B-C2753EA0C228}" srcOrd="0" destOrd="0" presId="urn:microsoft.com/office/officeart/2005/8/layout/hList7"/>
    <dgm:cxn modelId="{6DDC04D2-E3BF-46E6-8DFA-C45B0AD69AEE}" type="presParOf" srcId="{9452B3FE-6D16-4AC9-878B-3CA96E0EAF11}" destId="{43874FC5-1CFC-474C-B2FB-17FBC859B51D}" srcOrd="1" destOrd="0" presId="urn:microsoft.com/office/officeart/2005/8/layout/hList7"/>
    <dgm:cxn modelId="{BC466C02-E130-48EF-BAD5-CA85C285D7E3}" type="presParOf" srcId="{9452B3FE-6D16-4AC9-878B-3CA96E0EAF11}" destId="{C577F331-B511-4D2C-98A7-78D4C140B609}" srcOrd="2" destOrd="0" presId="urn:microsoft.com/office/officeart/2005/8/layout/hList7"/>
    <dgm:cxn modelId="{58EC3D1C-1856-492B-ABD9-50119A045336}" type="presParOf" srcId="{9452B3FE-6D16-4AC9-878B-3CA96E0EAF11}" destId="{D249454E-BBDF-49F7-B5AF-979942BB8B3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024A5-737A-4A0E-8F65-602B928FB2BA}" type="doc">
      <dgm:prSet loTypeId="urn:microsoft.com/office/officeart/2005/8/layout/hProcess3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49E12F-0020-4D0A-9628-135A0554406B}">
      <dgm:prSet/>
      <dgm:spPr/>
      <dgm:t>
        <a:bodyPr/>
        <a:lstStyle/>
        <a:p>
          <a:pPr rtl="0"/>
          <a:r>
            <a:rPr lang="ru-RU" dirty="0" smtClean="0"/>
            <a:t>За текущей период 2020 года в республике на 11 пожарах  погибло 13 детей. Данные случай были зарегистрированы на территориях </a:t>
          </a:r>
          <a:r>
            <a:rPr lang="ru-RU" dirty="0" err="1" smtClean="0"/>
            <a:t>Ишимбайского</a:t>
          </a:r>
          <a:r>
            <a:rPr lang="ru-RU" dirty="0" smtClean="0"/>
            <a:t>, Уфимского, Учалинского, </a:t>
          </a:r>
          <a:r>
            <a:rPr lang="ru-RU" dirty="0" err="1" smtClean="0"/>
            <a:t>Буздякского</a:t>
          </a:r>
          <a:r>
            <a:rPr lang="ru-RU" dirty="0" smtClean="0"/>
            <a:t>, </a:t>
          </a:r>
          <a:r>
            <a:rPr lang="ru-RU" dirty="0" err="1" smtClean="0"/>
            <a:t>Мечетлинского</a:t>
          </a:r>
          <a:r>
            <a:rPr lang="ru-RU" dirty="0" smtClean="0"/>
            <a:t>, Федоровского, </a:t>
          </a:r>
          <a:r>
            <a:rPr lang="ru-RU" dirty="0" err="1" smtClean="0"/>
            <a:t>Альшеевского</a:t>
          </a:r>
          <a:r>
            <a:rPr lang="ru-RU" dirty="0" smtClean="0"/>
            <a:t>, </a:t>
          </a:r>
          <a:r>
            <a:rPr lang="ru-RU" dirty="0" err="1" smtClean="0"/>
            <a:t>Бижбулякского</a:t>
          </a:r>
          <a:r>
            <a:rPr lang="ru-RU" dirty="0" smtClean="0"/>
            <a:t> и Гафурийского районов.</a:t>
          </a:r>
          <a:endParaRPr lang="ru-RU" dirty="0"/>
        </a:p>
      </dgm:t>
    </dgm:pt>
    <dgm:pt modelId="{FEC257C1-9444-4966-BCD1-93F87A5612C9}" type="parTrans" cxnId="{CA92EF77-B3C3-4A9D-9BE9-F1EB797058D4}">
      <dgm:prSet/>
      <dgm:spPr/>
      <dgm:t>
        <a:bodyPr/>
        <a:lstStyle/>
        <a:p>
          <a:endParaRPr lang="ru-RU"/>
        </a:p>
      </dgm:t>
    </dgm:pt>
    <dgm:pt modelId="{26B7E250-BD93-4863-9152-25C350D19274}" type="sibTrans" cxnId="{CA92EF77-B3C3-4A9D-9BE9-F1EB797058D4}">
      <dgm:prSet/>
      <dgm:spPr/>
      <dgm:t>
        <a:bodyPr/>
        <a:lstStyle/>
        <a:p>
          <a:endParaRPr lang="ru-RU"/>
        </a:p>
      </dgm:t>
    </dgm:pt>
    <dgm:pt modelId="{1E237E46-19E3-4CF8-B695-9ADF4755BFBF}" type="pres">
      <dgm:prSet presAssocID="{791024A5-737A-4A0E-8F65-602B928FB2B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0D173-C541-4DFF-BD2C-039F0B6EC46A}" type="pres">
      <dgm:prSet presAssocID="{791024A5-737A-4A0E-8F65-602B928FB2BA}" presName="dummy" presStyleCnt="0"/>
      <dgm:spPr/>
    </dgm:pt>
    <dgm:pt modelId="{83CDF1D0-CEB7-4FBA-ACE1-1204B90E1A8D}" type="pres">
      <dgm:prSet presAssocID="{791024A5-737A-4A0E-8F65-602B928FB2BA}" presName="linH" presStyleCnt="0"/>
      <dgm:spPr/>
    </dgm:pt>
    <dgm:pt modelId="{53EA6065-0598-4E5A-836F-CBF7D9304AE3}" type="pres">
      <dgm:prSet presAssocID="{791024A5-737A-4A0E-8F65-602B928FB2BA}" presName="padding1" presStyleCnt="0"/>
      <dgm:spPr/>
    </dgm:pt>
    <dgm:pt modelId="{663EC172-43A9-4A54-A1D2-00E0095E7754}" type="pres">
      <dgm:prSet presAssocID="{0649E12F-0020-4D0A-9628-135A0554406B}" presName="linV" presStyleCnt="0"/>
      <dgm:spPr/>
    </dgm:pt>
    <dgm:pt modelId="{FDB6A736-411F-489A-B4DA-22B2A76E9042}" type="pres">
      <dgm:prSet presAssocID="{0649E12F-0020-4D0A-9628-135A0554406B}" presName="spVertical1" presStyleCnt="0"/>
      <dgm:spPr/>
    </dgm:pt>
    <dgm:pt modelId="{11C8993A-3D60-4577-8D70-2CEA3CCF4227}" type="pres">
      <dgm:prSet presAssocID="{0649E12F-0020-4D0A-9628-135A0554406B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F5CAE-D8D7-4D89-9C9C-33E195F70DC3}" type="pres">
      <dgm:prSet presAssocID="{0649E12F-0020-4D0A-9628-135A0554406B}" presName="spVertical2" presStyleCnt="0"/>
      <dgm:spPr/>
    </dgm:pt>
    <dgm:pt modelId="{F9FFDC96-F269-4279-AF49-145041A351C2}" type="pres">
      <dgm:prSet presAssocID="{0649E12F-0020-4D0A-9628-135A0554406B}" presName="spVertical3" presStyleCnt="0"/>
      <dgm:spPr/>
    </dgm:pt>
    <dgm:pt modelId="{A4A1D69F-9710-4942-BD7B-153C9B1EEEBB}" type="pres">
      <dgm:prSet presAssocID="{791024A5-737A-4A0E-8F65-602B928FB2BA}" presName="padding2" presStyleCnt="0"/>
      <dgm:spPr/>
    </dgm:pt>
    <dgm:pt modelId="{27ABF302-114E-4B95-AB77-818CBE24880A}" type="pres">
      <dgm:prSet presAssocID="{791024A5-737A-4A0E-8F65-602B928FB2BA}" presName="negArrow" presStyleCnt="0"/>
      <dgm:spPr/>
    </dgm:pt>
    <dgm:pt modelId="{ADC6B511-9564-4B0E-8D86-8A7E3D03E432}" type="pres">
      <dgm:prSet presAssocID="{791024A5-737A-4A0E-8F65-602B928FB2BA}" presName="backgroundArrow" presStyleLbl="node1" presStyleIdx="0" presStyleCnt="1" custLinFactNeighborX="-798" custLinFactNeighborY="1428"/>
      <dgm:spPr/>
    </dgm:pt>
  </dgm:ptLst>
  <dgm:cxnLst>
    <dgm:cxn modelId="{CA92EF77-B3C3-4A9D-9BE9-F1EB797058D4}" srcId="{791024A5-737A-4A0E-8F65-602B928FB2BA}" destId="{0649E12F-0020-4D0A-9628-135A0554406B}" srcOrd="0" destOrd="0" parTransId="{FEC257C1-9444-4966-BCD1-93F87A5612C9}" sibTransId="{26B7E250-BD93-4863-9152-25C350D19274}"/>
    <dgm:cxn modelId="{C9AE7B6F-34C7-480E-ACBC-FCF6219A8739}" type="presOf" srcId="{0649E12F-0020-4D0A-9628-135A0554406B}" destId="{11C8993A-3D60-4577-8D70-2CEA3CCF4227}" srcOrd="0" destOrd="0" presId="urn:microsoft.com/office/officeart/2005/8/layout/hProcess3"/>
    <dgm:cxn modelId="{981DA180-3F06-4DE0-A163-13F4E8D41287}" type="presOf" srcId="{791024A5-737A-4A0E-8F65-602B928FB2BA}" destId="{1E237E46-19E3-4CF8-B695-9ADF4755BFBF}" srcOrd="0" destOrd="0" presId="urn:microsoft.com/office/officeart/2005/8/layout/hProcess3"/>
    <dgm:cxn modelId="{3A858B8B-D15A-49C0-8D3E-52A79FB3E3D8}" type="presParOf" srcId="{1E237E46-19E3-4CF8-B695-9ADF4755BFBF}" destId="{7350D173-C541-4DFF-BD2C-039F0B6EC46A}" srcOrd="0" destOrd="0" presId="urn:microsoft.com/office/officeart/2005/8/layout/hProcess3"/>
    <dgm:cxn modelId="{C1A03BAF-3513-4E8A-8D04-AEDCC5EC9684}" type="presParOf" srcId="{1E237E46-19E3-4CF8-B695-9ADF4755BFBF}" destId="{83CDF1D0-CEB7-4FBA-ACE1-1204B90E1A8D}" srcOrd="1" destOrd="0" presId="urn:microsoft.com/office/officeart/2005/8/layout/hProcess3"/>
    <dgm:cxn modelId="{9E0FA9C1-EBD6-442B-898F-4204D7119E46}" type="presParOf" srcId="{83CDF1D0-CEB7-4FBA-ACE1-1204B90E1A8D}" destId="{53EA6065-0598-4E5A-836F-CBF7D9304AE3}" srcOrd="0" destOrd="0" presId="urn:microsoft.com/office/officeart/2005/8/layout/hProcess3"/>
    <dgm:cxn modelId="{9B4A13E2-BB65-423D-93A9-BA4ADB2CA376}" type="presParOf" srcId="{83CDF1D0-CEB7-4FBA-ACE1-1204B90E1A8D}" destId="{663EC172-43A9-4A54-A1D2-00E0095E7754}" srcOrd="1" destOrd="0" presId="urn:microsoft.com/office/officeart/2005/8/layout/hProcess3"/>
    <dgm:cxn modelId="{819641FF-B719-4308-915F-62B08B56D160}" type="presParOf" srcId="{663EC172-43A9-4A54-A1D2-00E0095E7754}" destId="{FDB6A736-411F-489A-B4DA-22B2A76E9042}" srcOrd="0" destOrd="0" presId="urn:microsoft.com/office/officeart/2005/8/layout/hProcess3"/>
    <dgm:cxn modelId="{79317E00-9282-4378-BA71-72C9580AEDF6}" type="presParOf" srcId="{663EC172-43A9-4A54-A1D2-00E0095E7754}" destId="{11C8993A-3D60-4577-8D70-2CEA3CCF4227}" srcOrd="1" destOrd="0" presId="urn:microsoft.com/office/officeart/2005/8/layout/hProcess3"/>
    <dgm:cxn modelId="{82C998C4-779A-4D6C-A756-46CFBC4D4663}" type="presParOf" srcId="{663EC172-43A9-4A54-A1D2-00E0095E7754}" destId="{286F5CAE-D8D7-4D89-9C9C-33E195F70DC3}" srcOrd="2" destOrd="0" presId="urn:microsoft.com/office/officeart/2005/8/layout/hProcess3"/>
    <dgm:cxn modelId="{8E653D6B-9E06-4405-8EA5-E369C05635E6}" type="presParOf" srcId="{663EC172-43A9-4A54-A1D2-00E0095E7754}" destId="{F9FFDC96-F269-4279-AF49-145041A351C2}" srcOrd="3" destOrd="0" presId="urn:microsoft.com/office/officeart/2005/8/layout/hProcess3"/>
    <dgm:cxn modelId="{C88547D2-F983-4094-9703-A033886B87FE}" type="presParOf" srcId="{83CDF1D0-CEB7-4FBA-ACE1-1204B90E1A8D}" destId="{A4A1D69F-9710-4942-BD7B-153C9B1EEEBB}" srcOrd="2" destOrd="0" presId="urn:microsoft.com/office/officeart/2005/8/layout/hProcess3"/>
    <dgm:cxn modelId="{8034D8F9-E9ED-4741-AD26-B27E0F356650}" type="presParOf" srcId="{83CDF1D0-CEB7-4FBA-ACE1-1204B90E1A8D}" destId="{27ABF302-114E-4B95-AB77-818CBE24880A}" srcOrd="3" destOrd="0" presId="urn:microsoft.com/office/officeart/2005/8/layout/hProcess3"/>
    <dgm:cxn modelId="{2D1F47F2-C4DB-4F0F-8D02-9D80EA2213BE}" type="presParOf" srcId="{83CDF1D0-CEB7-4FBA-ACE1-1204B90E1A8D}" destId="{ADC6B511-9564-4B0E-8D86-8A7E3D03E432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136A3-1BC1-4C46-B981-A65F278EDA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F290C55-FC21-4258-B557-B6CC1231AF08}">
      <dgm:prSet custT="1"/>
      <dgm:spPr/>
      <dgm:t>
        <a:bodyPr/>
        <a:lstStyle/>
        <a:p>
          <a:pPr rtl="0"/>
          <a:r>
            <a:rPr lang="ru-RU" sz="1200" dirty="0" smtClean="0"/>
            <a:t>не разрабатываются детальные планы по организации профилактических мероприятий, в том числе отсутствие взаимодействия с жилищными организациями;</a:t>
          </a:r>
          <a:endParaRPr lang="ru-RU" sz="1200" dirty="0"/>
        </a:p>
      </dgm:t>
    </dgm:pt>
    <dgm:pt modelId="{E08EECF7-3F59-4C33-A1ED-4F9416C7762F}" type="parTrans" cxnId="{594AAFF7-33A4-4DC3-9BD6-C6FCC58FE67C}">
      <dgm:prSet/>
      <dgm:spPr/>
      <dgm:t>
        <a:bodyPr/>
        <a:lstStyle/>
        <a:p>
          <a:endParaRPr lang="ru-RU"/>
        </a:p>
      </dgm:t>
    </dgm:pt>
    <dgm:pt modelId="{BF8F9BFB-7E05-427D-B9E8-0B507B21C4C4}" type="sibTrans" cxnId="{594AAFF7-33A4-4DC3-9BD6-C6FCC58FE67C}">
      <dgm:prSet/>
      <dgm:spPr/>
      <dgm:t>
        <a:bodyPr/>
        <a:lstStyle/>
        <a:p>
          <a:endParaRPr lang="ru-RU"/>
        </a:p>
      </dgm:t>
    </dgm:pt>
    <dgm:pt modelId="{0FC07F5F-4824-4E76-9271-6BF0C50D51E6}">
      <dgm:prSet custT="1"/>
      <dgm:spPr/>
      <dgm:t>
        <a:bodyPr/>
        <a:lstStyle/>
        <a:p>
          <a:pPr rtl="0"/>
          <a:r>
            <a:rPr lang="ru-RU" sz="500" dirty="0" smtClean="0"/>
            <a:t>в </a:t>
          </a:r>
          <a:r>
            <a:rPr lang="ru-RU" sz="1200" dirty="0" smtClean="0"/>
            <a:t>состав профилактических групп не включаются специалисты энергетических и газовых служб и специалисты печного дела;</a:t>
          </a:r>
          <a:endParaRPr lang="ru-RU" sz="1200" dirty="0"/>
        </a:p>
      </dgm:t>
    </dgm:pt>
    <dgm:pt modelId="{073A060D-EE28-42CD-A263-7CBC1513EC79}" type="parTrans" cxnId="{33CD9D8D-5731-4D07-BFC5-69846BFE7153}">
      <dgm:prSet/>
      <dgm:spPr/>
      <dgm:t>
        <a:bodyPr/>
        <a:lstStyle/>
        <a:p>
          <a:endParaRPr lang="ru-RU"/>
        </a:p>
      </dgm:t>
    </dgm:pt>
    <dgm:pt modelId="{F6016577-34DD-45D4-8DA2-F6986842AC8A}" type="sibTrans" cxnId="{33CD9D8D-5731-4D07-BFC5-69846BFE7153}">
      <dgm:prSet/>
      <dgm:spPr/>
      <dgm:t>
        <a:bodyPr/>
        <a:lstStyle/>
        <a:p>
          <a:endParaRPr lang="ru-RU"/>
        </a:p>
      </dgm:t>
    </dgm:pt>
    <dgm:pt modelId="{1C441A88-6A3F-4114-A5D5-BB5AB82FCE0D}">
      <dgm:prSet custT="1"/>
      <dgm:spPr/>
      <dgm:t>
        <a:bodyPr/>
        <a:lstStyle/>
        <a:p>
          <a:pPr rtl="0"/>
          <a:r>
            <a:rPr lang="ru-RU" sz="1200" smtClean="0"/>
            <a:t>не формируются перечни жилых домов, отключенных от электро-, газо- и теплоснабжения, том числе за неуплату; </a:t>
          </a:r>
          <a:endParaRPr lang="ru-RU" sz="1200"/>
        </a:p>
      </dgm:t>
    </dgm:pt>
    <dgm:pt modelId="{DC69F8CC-EE70-48C5-9361-8ECF8D3D573F}" type="parTrans" cxnId="{55D06E8C-DEB1-43C4-AC74-56B709173D48}">
      <dgm:prSet/>
      <dgm:spPr/>
      <dgm:t>
        <a:bodyPr/>
        <a:lstStyle/>
        <a:p>
          <a:endParaRPr lang="ru-RU"/>
        </a:p>
      </dgm:t>
    </dgm:pt>
    <dgm:pt modelId="{0E083850-8C5F-4CA4-9BF9-55839DB86ADA}" type="sibTrans" cxnId="{55D06E8C-DEB1-43C4-AC74-56B709173D48}">
      <dgm:prSet/>
      <dgm:spPr/>
      <dgm:t>
        <a:bodyPr/>
        <a:lstStyle/>
        <a:p>
          <a:endParaRPr lang="ru-RU"/>
        </a:p>
      </dgm:t>
    </dgm:pt>
    <dgm:pt modelId="{C2B1CBC3-536B-4B21-AF36-8C0C015F04F2}">
      <dgm:prSet custT="1"/>
      <dgm:spPr/>
      <dgm:t>
        <a:bodyPr/>
        <a:lstStyle/>
        <a:p>
          <a:pPr rtl="0"/>
          <a:r>
            <a:rPr lang="ru-RU" sz="1200" smtClean="0"/>
            <a:t>не рассматриваются вопросы по избранию старост населенных пунктов;</a:t>
          </a:r>
          <a:endParaRPr lang="ru-RU" sz="1200"/>
        </a:p>
      </dgm:t>
    </dgm:pt>
    <dgm:pt modelId="{8A2B58ED-E235-4A34-B0C8-60B024613444}" type="parTrans" cxnId="{B7F2EB81-51C4-49B1-8348-7E8EF8AFB37F}">
      <dgm:prSet/>
      <dgm:spPr/>
      <dgm:t>
        <a:bodyPr/>
        <a:lstStyle/>
        <a:p>
          <a:endParaRPr lang="ru-RU"/>
        </a:p>
      </dgm:t>
    </dgm:pt>
    <dgm:pt modelId="{E8C2E35C-4BBF-4B46-BA04-5A4B637BFCC3}" type="sibTrans" cxnId="{B7F2EB81-51C4-49B1-8348-7E8EF8AFB37F}">
      <dgm:prSet/>
      <dgm:spPr/>
      <dgm:t>
        <a:bodyPr/>
        <a:lstStyle/>
        <a:p>
          <a:endParaRPr lang="ru-RU"/>
        </a:p>
      </dgm:t>
    </dgm:pt>
    <dgm:pt modelId="{795C3BF7-DBCE-4D26-ABB6-77369C72E806}">
      <dgm:prSet custT="1"/>
      <dgm:spPr/>
      <dgm:t>
        <a:bodyPr/>
        <a:lstStyle/>
        <a:p>
          <a:pPr rtl="0"/>
          <a:r>
            <a:rPr lang="ru-RU" sz="1200" dirty="0" smtClean="0"/>
            <a:t>на уровне муниципальных образований не рассматриваются вопросы по принятию целевых программ с включением финансирования по пожарной безопасности;</a:t>
          </a:r>
          <a:endParaRPr lang="ru-RU" sz="1200" dirty="0"/>
        </a:p>
      </dgm:t>
    </dgm:pt>
    <dgm:pt modelId="{CF8126D2-4AA9-4BAF-A371-C1A77415BD31}" type="parTrans" cxnId="{18258014-55C0-40F0-B138-CD385B6756CC}">
      <dgm:prSet/>
      <dgm:spPr/>
      <dgm:t>
        <a:bodyPr/>
        <a:lstStyle/>
        <a:p>
          <a:endParaRPr lang="ru-RU"/>
        </a:p>
      </dgm:t>
    </dgm:pt>
    <dgm:pt modelId="{E2A9BF4C-DFF3-44BA-A3E0-D45D58E043D5}" type="sibTrans" cxnId="{18258014-55C0-40F0-B138-CD385B6756CC}">
      <dgm:prSet/>
      <dgm:spPr/>
      <dgm:t>
        <a:bodyPr/>
        <a:lstStyle/>
        <a:p>
          <a:endParaRPr lang="ru-RU"/>
        </a:p>
      </dgm:t>
    </dgm:pt>
    <dgm:pt modelId="{DA10088F-A90B-4E9C-9B4E-63D036DF4FB0}">
      <dgm:prSet custT="1"/>
      <dgm:spPr/>
      <dgm:t>
        <a:bodyPr/>
        <a:lstStyle/>
        <a:p>
          <a:pPr rtl="0"/>
          <a:r>
            <a:rPr lang="ru-RU" sz="1200" smtClean="0"/>
            <a:t>не создаются добровольные пожарные дружины или команды; </a:t>
          </a:r>
          <a:endParaRPr lang="ru-RU" sz="1200"/>
        </a:p>
      </dgm:t>
    </dgm:pt>
    <dgm:pt modelId="{27BDA554-B7B4-4DA5-93E1-746FBAE46359}" type="parTrans" cxnId="{1DDE91D2-F539-4DEA-9EC6-EB5D65ECFBB5}">
      <dgm:prSet/>
      <dgm:spPr/>
      <dgm:t>
        <a:bodyPr/>
        <a:lstStyle/>
        <a:p>
          <a:endParaRPr lang="ru-RU"/>
        </a:p>
      </dgm:t>
    </dgm:pt>
    <dgm:pt modelId="{B7998E2A-6832-4106-BD36-3302347881C4}" type="sibTrans" cxnId="{1DDE91D2-F539-4DEA-9EC6-EB5D65ECFBB5}">
      <dgm:prSet/>
      <dgm:spPr/>
      <dgm:t>
        <a:bodyPr/>
        <a:lstStyle/>
        <a:p>
          <a:endParaRPr lang="ru-RU"/>
        </a:p>
      </dgm:t>
    </dgm:pt>
    <dgm:pt modelId="{0F8CA6C2-989B-49C4-A9F9-48422777BE6D}">
      <dgm:prSet custT="1"/>
      <dgm:spPr/>
      <dgm:t>
        <a:bodyPr/>
        <a:lstStyle/>
        <a:p>
          <a:pPr rtl="0"/>
          <a:r>
            <a:rPr lang="ru-RU" sz="1100" dirty="0" smtClean="0"/>
            <a:t>не проводятся семинар-совещания (коллегии) с руководителями организаций, в том числе жилищно-коммунальными хозяйствами по вопросам обеспечения пожарной безопасности населенных пунктов, жилищного фонда и объектов защиты на территориях муниципальных образований;</a:t>
          </a:r>
          <a:endParaRPr lang="ru-RU" sz="1100" dirty="0"/>
        </a:p>
      </dgm:t>
    </dgm:pt>
    <dgm:pt modelId="{F47FACC8-BAD4-413E-A947-4F359DEFA5C1}" type="parTrans" cxnId="{739C2F0A-5F24-45FA-94ED-41A9742DB13F}">
      <dgm:prSet/>
      <dgm:spPr/>
      <dgm:t>
        <a:bodyPr/>
        <a:lstStyle/>
        <a:p>
          <a:endParaRPr lang="ru-RU"/>
        </a:p>
      </dgm:t>
    </dgm:pt>
    <dgm:pt modelId="{8FC6F86D-13A0-4DDA-AF7C-6001258EBF81}" type="sibTrans" cxnId="{739C2F0A-5F24-45FA-94ED-41A9742DB13F}">
      <dgm:prSet/>
      <dgm:spPr/>
      <dgm:t>
        <a:bodyPr/>
        <a:lstStyle/>
        <a:p>
          <a:endParaRPr lang="ru-RU"/>
        </a:p>
      </dgm:t>
    </dgm:pt>
    <dgm:pt modelId="{74DC93EF-0D5D-4ACC-B754-8B7A48797A58}">
      <dgm:prSet custT="1"/>
      <dgm:spPr/>
      <dgm:t>
        <a:bodyPr/>
        <a:lstStyle/>
        <a:p>
          <a:pPr rtl="0"/>
          <a:r>
            <a:rPr lang="ru-RU" sz="1200" dirty="0" smtClean="0"/>
            <a:t>не формируется список граждан, нуждающихся в ремонте электрооборудования и печного отопления;</a:t>
          </a:r>
          <a:endParaRPr lang="ru-RU" sz="1200" dirty="0"/>
        </a:p>
      </dgm:t>
    </dgm:pt>
    <dgm:pt modelId="{46E8C62E-B5F9-4DF2-BEC3-92A20F2B1417}" type="parTrans" cxnId="{A0A7E86D-F8C4-4403-8B0A-FADAA4E98A13}">
      <dgm:prSet/>
      <dgm:spPr/>
      <dgm:t>
        <a:bodyPr/>
        <a:lstStyle/>
        <a:p>
          <a:endParaRPr lang="ru-RU"/>
        </a:p>
      </dgm:t>
    </dgm:pt>
    <dgm:pt modelId="{95C648FA-46DC-4DF8-B5F9-AAD99994D84C}" type="sibTrans" cxnId="{A0A7E86D-F8C4-4403-8B0A-FADAA4E98A13}">
      <dgm:prSet/>
      <dgm:spPr/>
      <dgm:t>
        <a:bodyPr/>
        <a:lstStyle/>
        <a:p>
          <a:endParaRPr lang="ru-RU"/>
        </a:p>
      </dgm:t>
    </dgm:pt>
    <dgm:pt modelId="{6850EB53-1CA3-42D7-B710-769437EFA667}">
      <dgm:prSet custT="1"/>
      <dgm:spPr/>
      <dgm:t>
        <a:bodyPr/>
        <a:lstStyle/>
        <a:p>
          <a:pPr rtl="0"/>
          <a:r>
            <a:rPr lang="ru-RU" sz="1200" smtClean="0"/>
            <a:t>не оказывается адресная помощь в ремонте или замене электрооборудования и печного отопления;</a:t>
          </a:r>
          <a:endParaRPr lang="ru-RU" sz="1200"/>
        </a:p>
      </dgm:t>
    </dgm:pt>
    <dgm:pt modelId="{10900114-25B5-4C3C-B85D-4D9A5A90A8A3}" type="parTrans" cxnId="{1B6FA448-3CA3-4168-A0C4-6DBE6F93AE76}">
      <dgm:prSet/>
      <dgm:spPr/>
      <dgm:t>
        <a:bodyPr/>
        <a:lstStyle/>
        <a:p>
          <a:endParaRPr lang="ru-RU"/>
        </a:p>
      </dgm:t>
    </dgm:pt>
    <dgm:pt modelId="{C3434F48-25B5-49F4-8A01-177A04AC56B4}" type="sibTrans" cxnId="{1B6FA448-3CA3-4168-A0C4-6DBE6F93AE76}">
      <dgm:prSet/>
      <dgm:spPr/>
      <dgm:t>
        <a:bodyPr/>
        <a:lstStyle/>
        <a:p>
          <a:endParaRPr lang="ru-RU"/>
        </a:p>
      </dgm:t>
    </dgm:pt>
    <dgm:pt modelId="{F88F364D-573C-45FD-8F54-EF7382DC3A3B}">
      <dgm:prSet custT="1"/>
      <dgm:spPr/>
      <dgm:t>
        <a:bodyPr/>
        <a:lstStyle/>
        <a:p>
          <a:pPr rtl="0"/>
          <a:r>
            <a:rPr lang="ru-RU" sz="1200" smtClean="0"/>
            <a:t>не контролируется состояние ранее установленных автономных дымовых пожарных извещателей;</a:t>
          </a:r>
          <a:endParaRPr lang="ru-RU" sz="1200"/>
        </a:p>
      </dgm:t>
    </dgm:pt>
    <dgm:pt modelId="{5D8AEB40-B503-4A43-81CC-FA15303EF51D}" type="parTrans" cxnId="{4C69EE2F-6A3C-4D9C-84B8-851ED2370260}">
      <dgm:prSet/>
      <dgm:spPr/>
      <dgm:t>
        <a:bodyPr/>
        <a:lstStyle/>
        <a:p>
          <a:endParaRPr lang="ru-RU"/>
        </a:p>
      </dgm:t>
    </dgm:pt>
    <dgm:pt modelId="{4ED4C87D-DE98-4472-A51B-CF9739D4F623}" type="sibTrans" cxnId="{4C69EE2F-6A3C-4D9C-84B8-851ED2370260}">
      <dgm:prSet/>
      <dgm:spPr/>
      <dgm:t>
        <a:bodyPr/>
        <a:lstStyle/>
        <a:p>
          <a:endParaRPr lang="ru-RU"/>
        </a:p>
      </dgm:t>
    </dgm:pt>
    <dgm:pt modelId="{8C2AEF17-892D-4889-98FE-ADE4EA115B07}">
      <dgm:prSet custT="1"/>
      <dgm:spPr/>
      <dgm:t>
        <a:bodyPr/>
        <a:lstStyle/>
        <a:p>
          <a:pPr rtl="0"/>
          <a:r>
            <a:rPr lang="ru-RU" sz="1200" dirty="0" smtClean="0"/>
            <a:t>не вручаются бланки предложений по соблюдению требований пожарной безопасности собственникам личных хозяйств (ограничиваются вручением памяток);</a:t>
          </a:r>
          <a:endParaRPr lang="ru-RU" sz="1200" dirty="0"/>
        </a:p>
      </dgm:t>
    </dgm:pt>
    <dgm:pt modelId="{CDFF4F2C-15D4-4AC9-81A6-2AE85C8C8D46}" type="parTrans" cxnId="{BC183634-3070-4307-96DE-0AF23D998753}">
      <dgm:prSet/>
      <dgm:spPr/>
      <dgm:t>
        <a:bodyPr/>
        <a:lstStyle/>
        <a:p>
          <a:endParaRPr lang="ru-RU"/>
        </a:p>
      </dgm:t>
    </dgm:pt>
    <dgm:pt modelId="{9492192D-4EE9-4547-9095-F35623D94437}" type="sibTrans" cxnId="{BC183634-3070-4307-96DE-0AF23D998753}">
      <dgm:prSet/>
      <dgm:spPr/>
      <dgm:t>
        <a:bodyPr/>
        <a:lstStyle/>
        <a:p>
          <a:endParaRPr lang="ru-RU"/>
        </a:p>
      </dgm:t>
    </dgm:pt>
    <dgm:pt modelId="{93FDC0FF-C485-4290-9465-CE4C67D46E9F}">
      <dgm:prSet custT="1"/>
      <dgm:spPr/>
      <dgm:t>
        <a:bodyPr/>
        <a:lstStyle/>
        <a:p>
          <a:pPr rtl="0"/>
          <a:r>
            <a:rPr lang="ru-RU" sz="1200" smtClean="0"/>
            <a:t>не проводится агитационная работа с населением по страхованию жилья от пожаров;</a:t>
          </a:r>
          <a:endParaRPr lang="ru-RU" sz="1200"/>
        </a:p>
      </dgm:t>
    </dgm:pt>
    <dgm:pt modelId="{2FEDC015-0EF6-4BC9-9CCF-DA72AECA6B4C}" type="parTrans" cxnId="{964C55F4-9665-4D4D-B4C6-1CFFE0C31CC7}">
      <dgm:prSet/>
      <dgm:spPr/>
      <dgm:t>
        <a:bodyPr/>
        <a:lstStyle/>
        <a:p>
          <a:endParaRPr lang="ru-RU"/>
        </a:p>
      </dgm:t>
    </dgm:pt>
    <dgm:pt modelId="{CA48A162-7FF0-4B7D-B431-71FF6A4776A8}" type="sibTrans" cxnId="{964C55F4-9665-4D4D-B4C6-1CFFE0C31CC7}">
      <dgm:prSet/>
      <dgm:spPr/>
      <dgm:t>
        <a:bodyPr/>
        <a:lstStyle/>
        <a:p>
          <a:endParaRPr lang="ru-RU"/>
        </a:p>
      </dgm:t>
    </dgm:pt>
    <dgm:pt modelId="{D492E939-572A-4126-8342-C0194A7CD452}">
      <dgm:prSet custT="1"/>
      <dgm:spPr/>
      <dgm:t>
        <a:bodyPr/>
        <a:lstStyle/>
        <a:p>
          <a:pPr rtl="0"/>
          <a:r>
            <a:rPr lang="ru-RU" sz="1200" smtClean="0"/>
            <a:t>не организовывается работа в средствах массовой информации по информированию населения по вопросам пожарной безопасности</a:t>
          </a:r>
          <a:endParaRPr lang="ru-RU" sz="1200"/>
        </a:p>
      </dgm:t>
    </dgm:pt>
    <dgm:pt modelId="{B3C63184-B620-46C6-A3F3-A6249C1760B6}" type="parTrans" cxnId="{574581A5-0DA2-4799-88E7-A7E988E71344}">
      <dgm:prSet/>
      <dgm:spPr/>
      <dgm:t>
        <a:bodyPr/>
        <a:lstStyle/>
        <a:p>
          <a:endParaRPr lang="ru-RU"/>
        </a:p>
      </dgm:t>
    </dgm:pt>
    <dgm:pt modelId="{B99446E3-CEED-48BB-B74A-4DF41B9AAFD1}" type="sibTrans" cxnId="{574581A5-0DA2-4799-88E7-A7E988E71344}">
      <dgm:prSet/>
      <dgm:spPr/>
      <dgm:t>
        <a:bodyPr/>
        <a:lstStyle/>
        <a:p>
          <a:endParaRPr lang="ru-RU"/>
        </a:p>
      </dgm:t>
    </dgm:pt>
    <dgm:pt modelId="{FEBA45B4-0695-4862-9EA9-AABD32CDB6D1}">
      <dgm:prSet custT="1"/>
      <dgm:spPr/>
      <dgm:t>
        <a:bodyPr/>
        <a:lstStyle/>
        <a:p>
          <a:pPr rtl="0"/>
          <a:r>
            <a:rPr lang="ru-RU" sz="1200" dirty="0" smtClean="0"/>
            <a:t>не принятие нормативно-правовых актов о создании профилактических групп и утверждение ее состава;</a:t>
          </a:r>
          <a:endParaRPr lang="ru-RU" sz="1200" dirty="0"/>
        </a:p>
      </dgm:t>
    </dgm:pt>
    <dgm:pt modelId="{FE5B14E2-CBE0-49E1-B404-6BDDFA655F3C}" type="sibTrans" cxnId="{01C23000-CBCF-45CE-8698-A637BDDFFD76}">
      <dgm:prSet/>
      <dgm:spPr/>
      <dgm:t>
        <a:bodyPr/>
        <a:lstStyle/>
        <a:p>
          <a:endParaRPr lang="ru-RU"/>
        </a:p>
      </dgm:t>
    </dgm:pt>
    <dgm:pt modelId="{00E90062-6320-40AB-AC6A-54CAF9CE937D}" type="parTrans" cxnId="{01C23000-CBCF-45CE-8698-A637BDDFFD76}">
      <dgm:prSet/>
      <dgm:spPr/>
      <dgm:t>
        <a:bodyPr/>
        <a:lstStyle/>
        <a:p>
          <a:endParaRPr lang="ru-RU"/>
        </a:p>
      </dgm:t>
    </dgm:pt>
    <dgm:pt modelId="{BBFE0B0E-9FCB-443C-8486-6ADEBBC2871F}" type="pres">
      <dgm:prSet presAssocID="{67D136A3-1BC1-4C46-B981-A65F278EDA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985CE6-1509-42E8-A93E-EEE34B7A142C}" type="pres">
      <dgm:prSet presAssocID="{FEBA45B4-0695-4862-9EA9-AABD32CDB6D1}" presName="parentText" presStyleLbl="node1" presStyleIdx="0" presStyleCnt="14" custLinFactY="-818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8607AB-96E5-4CB5-A652-604462C70BEC}" type="pres">
      <dgm:prSet presAssocID="{FE5B14E2-CBE0-49E1-B404-6BDDFA655F3C}" presName="spacer" presStyleCnt="0"/>
      <dgm:spPr/>
    </dgm:pt>
    <dgm:pt modelId="{F022A17D-6A68-4D93-A375-46F79927D24A}" type="pres">
      <dgm:prSet presAssocID="{0F290C55-FC21-4258-B557-B6CC1231AF08}" presName="parentText" presStyleLbl="node1" presStyleIdx="1" presStyleCnt="14" custLinFactY="-1473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E61D9-45D2-458C-AAA1-13A47FB5DAB7}" type="pres">
      <dgm:prSet presAssocID="{BF8F9BFB-7E05-427D-B9E8-0B507B21C4C4}" presName="spacer" presStyleCnt="0"/>
      <dgm:spPr/>
    </dgm:pt>
    <dgm:pt modelId="{3B5C7414-282A-4AC3-A36B-F849A956634D}" type="pres">
      <dgm:prSet presAssocID="{0FC07F5F-4824-4E76-9271-6BF0C50D51E6}" presName="parentText" presStyleLbl="node1" presStyleIdx="2" presStyleCnt="14" custLinFactY="-2128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EF95A-88F0-45EE-B88A-5E296B9A624A}" type="pres">
      <dgm:prSet presAssocID="{F6016577-34DD-45D4-8DA2-F6986842AC8A}" presName="spacer" presStyleCnt="0"/>
      <dgm:spPr/>
    </dgm:pt>
    <dgm:pt modelId="{B0AB2D32-B22C-4A68-8E44-714B29E99B64}" type="pres">
      <dgm:prSet presAssocID="{1C441A88-6A3F-4114-A5D5-BB5AB82FCE0D}" presName="parentText" presStyleLbl="node1" presStyleIdx="3" presStyleCnt="14" custLinFactY="-2906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8AF9B-C6D6-458F-9C3A-5DBE090CC365}" type="pres">
      <dgm:prSet presAssocID="{0E083850-8C5F-4CA4-9BF9-55839DB86ADA}" presName="spacer" presStyleCnt="0"/>
      <dgm:spPr/>
    </dgm:pt>
    <dgm:pt modelId="{669547FA-41C2-44EE-8915-18242AC8F6A8}" type="pres">
      <dgm:prSet presAssocID="{C2B1CBC3-536B-4B21-AF36-8C0C015F04F2}" presName="parentText" presStyleLbl="node1" presStyleIdx="4" presStyleCnt="14" custLinFactY="-3933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45F380-0793-4DBD-8D61-D307A233A4E5}" type="pres">
      <dgm:prSet presAssocID="{E8C2E35C-4BBF-4B46-BA04-5A4B637BFCC3}" presName="spacer" presStyleCnt="0"/>
      <dgm:spPr/>
    </dgm:pt>
    <dgm:pt modelId="{31197830-9F64-4236-96D1-331FA00FCCCF}" type="pres">
      <dgm:prSet presAssocID="{795C3BF7-DBCE-4D26-ABB6-77369C72E806}" presName="parentText" presStyleLbl="node1" presStyleIdx="5" presStyleCnt="14" custLinFactY="-304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E6694-19C8-40A9-AE04-04D190D78DDE}" type="pres">
      <dgm:prSet presAssocID="{E2A9BF4C-DFF3-44BA-A3E0-D45D58E043D5}" presName="spacer" presStyleCnt="0"/>
      <dgm:spPr/>
    </dgm:pt>
    <dgm:pt modelId="{6E85324B-06C0-4CB7-95DC-2D6166B5DF89}" type="pres">
      <dgm:prSet presAssocID="{DA10088F-A90B-4E9C-9B4E-63D036DF4FB0}" presName="parentText" presStyleLbl="node1" presStyleIdx="6" presStyleCnt="14" custLinFactY="-223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5C183E-AC14-405F-BD26-EECC8533322D}" type="pres">
      <dgm:prSet presAssocID="{B7998E2A-6832-4106-BD36-3302347881C4}" presName="spacer" presStyleCnt="0"/>
      <dgm:spPr/>
    </dgm:pt>
    <dgm:pt modelId="{4AE702F8-A79F-44CF-ADD5-2ED97FE99837}" type="pres">
      <dgm:prSet presAssocID="{0F8CA6C2-989B-49C4-A9F9-48422777BE6D}" presName="parentText" presStyleLbl="node1" presStyleIdx="7" presStyleCnt="14" custLinFactY="-1447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4B4FD-FB2C-481C-AF17-A3E1AEC399A6}" type="pres">
      <dgm:prSet presAssocID="{8FC6F86D-13A0-4DDA-AF7C-6001258EBF81}" presName="spacer" presStyleCnt="0"/>
      <dgm:spPr/>
    </dgm:pt>
    <dgm:pt modelId="{0EF36D18-1163-4F04-9B9B-E401EAED5514}" type="pres">
      <dgm:prSet presAssocID="{74DC93EF-0D5D-4ACC-B754-8B7A48797A58}" presName="parentText" presStyleLbl="node1" presStyleIdx="8" presStyleCnt="14" custLinFactY="-247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D3412-3A2E-4AA0-A01E-C9F7FD6B785C}" type="pres">
      <dgm:prSet presAssocID="{95C648FA-46DC-4DF8-B5F9-AAD99994D84C}" presName="spacer" presStyleCnt="0"/>
      <dgm:spPr/>
    </dgm:pt>
    <dgm:pt modelId="{31B754E7-C73B-4DF0-988B-D9B38BD3F19F}" type="pres">
      <dgm:prSet presAssocID="{6850EB53-1CA3-42D7-B710-769437EFA667}" presName="parentText" presStyleLbl="node1" presStyleIdx="9" presStyleCnt="14" custLinFactY="-166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63EF4-4676-4BB3-B351-DFD6F57333E4}" type="pres">
      <dgm:prSet presAssocID="{C3434F48-25B5-49F4-8A01-177A04AC56B4}" presName="spacer" presStyleCnt="0"/>
      <dgm:spPr/>
    </dgm:pt>
    <dgm:pt modelId="{5ECA4726-443F-4901-8EBF-F8DA99BBE003}" type="pres">
      <dgm:prSet presAssocID="{F88F364D-573C-45FD-8F54-EF7382DC3A3B}" presName="parentText" presStyleLbl="node1" presStyleIdx="10" presStyleCnt="14" custLinFactY="-267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84D25-8418-4EC8-8BFE-FB404C0F2B00}" type="pres">
      <dgm:prSet presAssocID="{4ED4C87D-DE98-4472-A51B-CF9739D4F623}" presName="spacer" presStyleCnt="0"/>
      <dgm:spPr/>
    </dgm:pt>
    <dgm:pt modelId="{F3569E24-3CF8-445C-9525-3F195C3849E1}" type="pres">
      <dgm:prSet presAssocID="{8C2AEF17-892D-4889-98FE-ADE4EA115B07}" presName="parentText" presStyleLbl="node1" presStyleIdx="11" presStyleCnt="14" custLinFactY="-190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07957-CEC5-4C16-9CAB-1D5061A48D24}" type="pres">
      <dgm:prSet presAssocID="{9492192D-4EE9-4547-9095-F35623D94437}" presName="spacer" presStyleCnt="0"/>
      <dgm:spPr/>
    </dgm:pt>
    <dgm:pt modelId="{BBBDAC2D-F38E-4B17-93D2-9B77DC66CB75}" type="pres">
      <dgm:prSet presAssocID="{93FDC0FF-C485-4290-9465-CE4C67D46E9F}" presName="parentText" presStyleLbl="node1" presStyleIdx="12" presStyleCnt="14" custLinFactY="-1064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D5F11-BB96-45AD-8D4F-04C63FF37A96}" type="pres">
      <dgm:prSet presAssocID="{CA48A162-7FF0-4B7D-B431-71FF6A4776A8}" presName="spacer" presStyleCnt="0"/>
      <dgm:spPr/>
    </dgm:pt>
    <dgm:pt modelId="{9F6E01A3-3547-424C-B0E9-E39CDEB64BE9}" type="pres">
      <dgm:prSet presAssocID="{D492E939-572A-4126-8342-C0194A7CD452}" presName="parentText" presStyleLbl="node1" presStyleIdx="13" presStyleCnt="14" custLinFactY="-937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183634-3070-4307-96DE-0AF23D998753}" srcId="{67D136A3-1BC1-4C46-B981-A65F278EDA4B}" destId="{8C2AEF17-892D-4889-98FE-ADE4EA115B07}" srcOrd="11" destOrd="0" parTransId="{CDFF4F2C-15D4-4AC9-81A6-2AE85C8C8D46}" sibTransId="{9492192D-4EE9-4547-9095-F35623D94437}"/>
    <dgm:cxn modelId="{1B6FA448-3CA3-4168-A0C4-6DBE6F93AE76}" srcId="{67D136A3-1BC1-4C46-B981-A65F278EDA4B}" destId="{6850EB53-1CA3-42D7-B710-769437EFA667}" srcOrd="9" destOrd="0" parTransId="{10900114-25B5-4C3C-B85D-4D9A5A90A8A3}" sibTransId="{C3434F48-25B5-49F4-8A01-177A04AC56B4}"/>
    <dgm:cxn modelId="{01C23000-CBCF-45CE-8698-A637BDDFFD76}" srcId="{67D136A3-1BC1-4C46-B981-A65F278EDA4B}" destId="{FEBA45B4-0695-4862-9EA9-AABD32CDB6D1}" srcOrd="0" destOrd="0" parTransId="{00E90062-6320-40AB-AC6A-54CAF9CE937D}" sibTransId="{FE5B14E2-CBE0-49E1-B404-6BDDFA655F3C}"/>
    <dgm:cxn modelId="{739C2F0A-5F24-45FA-94ED-41A9742DB13F}" srcId="{67D136A3-1BC1-4C46-B981-A65F278EDA4B}" destId="{0F8CA6C2-989B-49C4-A9F9-48422777BE6D}" srcOrd="7" destOrd="0" parTransId="{F47FACC8-BAD4-413E-A947-4F359DEFA5C1}" sibTransId="{8FC6F86D-13A0-4DDA-AF7C-6001258EBF81}"/>
    <dgm:cxn modelId="{FA61A1A5-22F7-43D2-BE73-3C37904E5701}" type="presOf" srcId="{74DC93EF-0D5D-4ACC-B754-8B7A48797A58}" destId="{0EF36D18-1163-4F04-9B9B-E401EAED5514}" srcOrd="0" destOrd="0" presId="urn:microsoft.com/office/officeart/2005/8/layout/vList2"/>
    <dgm:cxn modelId="{DB71BBA0-C33E-4005-AC92-A66F509A86AE}" type="presOf" srcId="{8C2AEF17-892D-4889-98FE-ADE4EA115B07}" destId="{F3569E24-3CF8-445C-9525-3F195C3849E1}" srcOrd="0" destOrd="0" presId="urn:microsoft.com/office/officeart/2005/8/layout/vList2"/>
    <dgm:cxn modelId="{2B2F6BA6-2CCC-4377-822E-AA56D7AE3425}" type="presOf" srcId="{0F290C55-FC21-4258-B557-B6CC1231AF08}" destId="{F022A17D-6A68-4D93-A375-46F79927D24A}" srcOrd="0" destOrd="0" presId="urn:microsoft.com/office/officeart/2005/8/layout/vList2"/>
    <dgm:cxn modelId="{A5282B35-35A0-41F9-87D0-C3234D426C9E}" type="presOf" srcId="{C2B1CBC3-536B-4B21-AF36-8C0C015F04F2}" destId="{669547FA-41C2-44EE-8915-18242AC8F6A8}" srcOrd="0" destOrd="0" presId="urn:microsoft.com/office/officeart/2005/8/layout/vList2"/>
    <dgm:cxn modelId="{594AAFF7-33A4-4DC3-9BD6-C6FCC58FE67C}" srcId="{67D136A3-1BC1-4C46-B981-A65F278EDA4B}" destId="{0F290C55-FC21-4258-B557-B6CC1231AF08}" srcOrd="1" destOrd="0" parTransId="{E08EECF7-3F59-4C33-A1ED-4F9416C7762F}" sibTransId="{BF8F9BFB-7E05-427D-B9E8-0B507B21C4C4}"/>
    <dgm:cxn modelId="{4C69EE2F-6A3C-4D9C-84B8-851ED2370260}" srcId="{67D136A3-1BC1-4C46-B981-A65F278EDA4B}" destId="{F88F364D-573C-45FD-8F54-EF7382DC3A3B}" srcOrd="10" destOrd="0" parTransId="{5D8AEB40-B503-4A43-81CC-FA15303EF51D}" sibTransId="{4ED4C87D-DE98-4472-A51B-CF9739D4F623}"/>
    <dgm:cxn modelId="{9D4318C3-9735-469B-B228-BDC002591AE6}" type="presOf" srcId="{0F8CA6C2-989B-49C4-A9F9-48422777BE6D}" destId="{4AE702F8-A79F-44CF-ADD5-2ED97FE99837}" srcOrd="0" destOrd="0" presId="urn:microsoft.com/office/officeart/2005/8/layout/vList2"/>
    <dgm:cxn modelId="{35EB3D57-8564-47E3-8B70-83749EB005D9}" type="presOf" srcId="{1C441A88-6A3F-4114-A5D5-BB5AB82FCE0D}" destId="{B0AB2D32-B22C-4A68-8E44-714B29E99B64}" srcOrd="0" destOrd="0" presId="urn:microsoft.com/office/officeart/2005/8/layout/vList2"/>
    <dgm:cxn modelId="{33CD9D8D-5731-4D07-BFC5-69846BFE7153}" srcId="{67D136A3-1BC1-4C46-B981-A65F278EDA4B}" destId="{0FC07F5F-4824-4E76-9271-6BF0C50D51E6}" srcOrd="2" destOrd="0" parTransId="{073A060D-EE28-42CD-A263-7CBC1513EC79}" sibTransId="{F6016577-34DD-45D4-8DA2-F6986842AC8A}"/>
    <dgm:cxn modelId="{61759DE0-293D-4AB7-B656-4733EDE325B6}" type="presOf" srcId="{F88F364D-573C-45FD-8F54-EF7382DC3A3B}" destId="{5ECA4726-443F-4901-8EBF-F8DA99BBE003}" srcOrd="0" destOrd="0" presId="urn:microsoft.com/office/officeart/2005/8/layout/vList2"/>
    <dgm:cxn modelId="{8D8F2C28-E9D3-48B9-B982-4EEA01EF2123}" type="presOf" srcId="{DA10088F-A90B-4E9C-9B4E-63D036DF4FB0}" destId="{6E85324B-06C0-4CB7-95DC-2D6166B5DF89}" srcOrd="0" destOrd="0" presId="urn:microsoft.com/office/officeart/2005/8/layout/vList2"/>
    <dgm:cxn modelId="{574581A5-0DA2-4799-88E7-A7E988E71344}" srcId="{67D136A3-1BC1-4C46-B981-A65F278EDA4B}" destId="{D492E939-572A-4126-8342-C0194A7CD452}" srcOrd="13" destOrd="0" parTransId="{B3C63184-B620-46C6-A3F3-A6249C1760B6}" sibTransId="{B99446E3-CEED-48BB-B74A-4DF41B9AAFD1}"/>
    <dgm:cxn modelId="{C016F1C4-FA5A-4ED8-8DDD-E810A9948A31}" type="presOf" srcId="{0FC07F5F-4824-4E76-9271-6BF0C50D51E6}" destId="{3B5C7414-282A-4AC3-A36B-F849A956634D}" srcOrd="0" destOrd="0" presId="urn:microsoft.com/office/officeart/2005/8/layout/vList2"/>
    <dgm:cxn modelId="{FEF054D6-617D-4D88-8443-26A43166C3C3}" type="presOf" srcId="{795C3BF7-DBCE-4D26-ABB6-77369C72E806}" destId="{31197830-9F64-4236-96D1-331FA00FCCCF}" srcOrd="0" destOrd="0" presId="urn:microsoft.com/office/officeart/2005/8/layout/vList2"/>
    <dgm:cxn modelId="{A86D5B77-E5C2-4BA5-81A6-EB6AB4A84DCD}" type="presOf" srcId="{D492E939-572A-4126-8342-C0194A7CD452}" destId="{9F6E01A3-3547-424C-B0E9-E39CDEB64BE9}" srcOrd="0" destOrd="0" presId="urn:microsoft.com/office/officeart/2005/8/layout/vList2"/>
    <dgm:cxn modelId="{1BD8B2BD-0980-440E-AFB8-E7C5CF6A360C}" type="presOf" srcId="{6850EB53-1CA3-42D7-B710-769437EFA667}" destId="{31B754E7-C73B-4DF0-988B-D9B38BD3F19F}" srcOrd="0" destOrd="0" presId="urn:microsoft.com/office/officeart/2005/8/layout/vList2"/>
    <dgm:cxn modelId="{964C55F4-9665-4D4D-B4C6-1CFFE0C31CC7}" srcId="{67D136A3-1BC1-4C46-B981-A65F278EDA4B}" destId="{93FDC0FF-C485-4290-9465-CE4C67D46E9F}" srcOrd="12" destOrd="0" parTransId="{2FEDC015-0EF6-4BC9-9CCF-DA72AECA6B4C}" sibTransId="{CA48A162-7FF0-4B7D-B431-71FF6A4776A8}"/>
    <dgm:cxn modelId="{EA271743-142D-4328-A0E9-D4CBF06D02E6}" type="presOf" srcId="{67D136A3-1BC1-4C46-B981-A65F278EDA4B}" destId="{BBFE0B0E-9FCB-443C-8486-6ADEBBC2871F}" srcOrd="0" destOrd="0" presId="urn:microsoft.com/office/officeart/2005/8/layout/vList2"/>
    <dgm:cxn modelId="{A0A7E86D-F8C4-4403-8B0A-FADAA4E98A13}" srcId="{67D136A3-1BC1-4C46-B981-A65F278EDA4B}" destId="{74DC93EF-0D5D-4ACC-B754-8B7A48797A58}" srcOrd="8" destOrd="0" parTransId="{46E8C62E-B5F9-4DF2-BEC3-92A20F2B1417}" sibTransId="{95C648FA-46DC-4DF8-B5F9-AAD99994D84C}"/>
    <dgm:cxn modelId="{55D06E8C-DEB1-43C4-AC74-56B709173D48}" srcId="{67D136A3-1BC1-4C46-B981-A65F278EDA4B}" destId="{1C441A88-6A3F-4114-A5D5-BB5AB82FCE0D}" srcOrd="3" destOrd="0" parTransId="{DC69F8CC-EE70-48C5-9361-8ECF8D3D573F}" sibTransId="{0E083850-8C5F-4CA4-9BF9-55839DB86ADA}"/>
    <dgm:cxn modelId="{307DB650-8EE8-4844-ADC6-EDC04D13F967}" type="presOf" srcId="{93FDC0FF-C485-4290-9465-CE4C67D46E9F}" destId="{BBBDAC2D-F38E-4B17-93D2-9B77DC66CB75}" srcOrd="0" destOrd="0" presId="urn:microsoft.com/office/officeart/2005/8/layout/vList2"/>
    <dgm:cxn modelId="{1DDE91D2-F539-4DEA-9EC6-EB5D65ECFBB5}" srcId="{67D136A3-1BC1-4C46-B981-A65F278EDA4B}" destId="{DA10088F-A90B-4E9C-9B4E-63D036DF4FB0}" srcOrd="6" destOrd="0" parTransId="{27BDA554-B7B4-4DA5-93E1-746FBAE46359}" sibTransId="{B7998E2A-6832-4106-BD36-3302347881C4}"/>
    <dgm:cxn modelId="{B7F2EB81-51C4-49B1-8348-7E8EF8AFB37F}" srcId="{67D136A3-1BC1-4C46-B981-A65F278EDA4B}" destId="{C2B1CBC3-536B-4B21-AF36-8C0C015F04F2}" srcOrd="4" destOrd="0" parTransId="{8A2B58ED-E235-4A34-B0C8-60B024613444}" sibTransId="{E8C2E35C-4BBF-4B46-BA04-5A4B637BFCC3}"/>
    <dgm:cxn modelId="{9F381DDF-EE3F-4F94-B827-7C8E61B10B07}" type="presOf" srcId="{FEBA45B4-0695-4862-9EA9-AABD32CDB6D1}" destId="{56985CE6-1509-42E8-A93E-EEE34B7A142C}" srcOrd="0" destOrd="0" presId="urn:microsoft.com/office/officeart/2005/8/layout/vList2"/>
    <dgm:cxn modelId="{18258014-55C0-40F0-B138-CD385B6756CC}" srcId="{67D136A3-1BC1-4C46-B981-A65F278EDA4B}" destId="{795C3BF7-DBCE-4D26-ABB6-77369C72E806}" srcOrd="5" destOrd="0" parTransId="{CF8126D2-4AA9-4BAF-A371-C1A77415BD31}" sibTransId="{E2A9BF4C-DFF3-44BA-A3E0-D45D58E043D5}"/>
    <dgm:cxn modelId="{57582BD7-F4E3-4C05-9347-7A4ADB3C4362}" type="presParOf" srcId="{BBFE0B0E-9FCB-443C-8486-6ADEBBC2871F}" destId="{56985CE6-1509-42E8-A93E-EEE34B7A142C}" srcOrd="0" destOrd="0" presId="urn:microsoft.com/office/officeart/2005/8/layout/vList2"/>
    <dgm:cxn modelId="{7B9AF784-3B5B-40C9-98E5-2ECCE78DAC15}" type="presParOf" srcId="{BBFE0B0E-9FCB-443C-8486-6ADEBBC2871F}" destId="{DA8607AB-96E5-4CB5-A652-604462C70BEC}" srcOrd="1" destOrd="0" presId="urn:microsoft.com/office/officeart/2005/8/layout/vList2"/>
    <dgm:cxn modelId="{FD7452F4-DC50-46F9-9525-14B707C6A399}" type="presParOf" srcId="{BBFE0B0E-9FCB-443C-8486-6ADEBBC2871F}" destId="{F022A17D-6A68-4D93-A375-46F79927D24A}" srcOrd="2" destOrd="0" presId="urn:microsoft.com/office/officeart/2005/8/layout/vList2"/>
    <dgm:cxn modelId="{A7A78020-9F1D-4C8B-BD89-12881E9C9C95}" type="presParOf" srcId="{BBFE0B0E-9FCB-443C-8486-6ADEBBC2871F}" destId="{160E61D9-45D2-458C-AAA1-13A47FB5DAB7}" srcOrd="3" destOrd="0" presId="urn:microsoft.com/office/officeart/2005/8/layout/vList2"/>
    <dgm:cxn modelId="{EF89D06F-7014-49AE-A50E-889884D7C0F9}" type="presParOf" srcId="{BBFE0B0E-9FCB-443C-8486-6ADEBBC2871F}" destId="{3B5C7414-282A-4AC3-A36B-F849A956634D}" srcOrd="4" destOrd="0" presId="urn:microsoft.com/office/officeart/2005/8/layout/vList2"/>
    <dgm:cxn modelId="{F4A43857-98E9-4642-BBA3-39B1972C4D62}" type="presParOf" srcId="{BBFE0B0E-9FCB-443C-8486-6ADEBBC2871F}" destId="{E71EF95A-88F0-45EE-B88A-5E296B9A624A}" srcOrd="5" destOrd="0" presId="urn:microsoft.com/office/officeart/2005/8/layout/vList2"/>
    <dgm:cxn modelId="{66F62F39-DBBE-4033-8215-B6D7A3DBF247}" type="presParOf" srcId="{BBFE0B0E-9FCB-443C-8486-6ADEBBC2871F}" destId="{B0AB2D32-B22C-4A68-8E44-714B29E99B64}" srcOrd="6" destOrd="0" presId="urn:microsoft.com/office/officeart/2005/8/layout/vList2"/>
    <dgm:cxn modelId="{6CC0D594-52EC-4B22-92E4-6078EE38116F}" type="presParOf" srcId="{BBFE0B0E-9FCB-443C-8486-6ADEBBC2871F}" destId="{12F8AF9B-C6D6-458F-9C3A-5DBE090CC365}" srcOrd="7" destOrd="0" presId="urn:microsoft.com/office/officeart/2005/8/layout/vList2"/>
    <dgm:cxn modelId="{E398B33C-A15A-44F2-92EF-E2BB1097A7DC}" type="presParOf" srcId="{BBFE0B0E-9FCB-443C-8486-6ADEBBC2871F}" destId="{669547FA-41C2-44EE-8915-18242AC8F6A8}" srcOrd="8" destOrd="0" presId="urn:microsoft.com/office/officeart/2005/8/layout/vList2"/>
    <dgm:cxn modelId="{BA8061B8-E61C-4544-9A74-512CBB7DFCED}" type="presParOf" srcId="{BBFE0B0E-9FCB-443C-8486-6ADEBBC2871F}" destId="{5C45F380-0793-4DBD-8D61-D307A233A4E5}" srcOrd="9" destOrd="0" presId="urn:microsoft.com/office/officeart/2005/8/layout/vList2"/>
    <dgm:cxn modelId="{B80504BE-52F5-4C90-8E38-BEFA2E20FA5A}" type="presParOf" srcId="{BBFE0B0E-9FCB-443C-8486-6ADEBBC2871F}" destId="{31197830-9F64-4236-96D1-331FA00FCCCF}" srcOrd="10" destOrd="0" presId="urn:microsoft.com/office/officeart/2005/8/layout/vList2"/>
    <dgm:cxn modelId="{0978827B-C20F-4F73-913B-0BCF2B6616B2}" type="presParOf" srcId="{BBFE0B0E-9FCB-443C-8486-6ADEBBC2871F}" destId="{A74E6694-19C8-40A9-AE04-04D190D78DDE}" srcOrd="11" destOrd="0" presId="urn:microsoft.com/office/officeart/2005/8/layout/vList2"/>
    <dgm:cxn modelId="{8B3305F4-F889-4B7E-8DFF-89E06F7CB834}" type="presParOf" srcId="{BBFE0B0E-9FCB-443C-8486-6ADEBBC2871F}" destId="{6E85324B-06C0-4CB7-95DC-2D6166B5DF89}" srcOrd="12" destOrd="0" presId="urn:microsoft.com/office/officeart/2005/8/layout/vList2"/>
    <dgm:cxn modelId="{52037A0D-6894-4E0C-A598-BCF2EA1805FB}" type="presParOf" srcId="{BBFE0B0E-9FCB-443C-8486-6ADEBBC2871F}" destId="{6B5C183E-AC14-405F-BD26-EECC8533322D}" srcOrd="13" destOrd="0" presId="urn:microsoft.com/office/officeart/2005/8/layout/vList2"/>
    <dgm:cxn modelId="{45875CA2-3B85-4B02-A530-3E2BEEE69F4D}" type="presParOf" srcId="{BBFE0B0E-9FCB-443C-8486-6ADEBBC2871F}" destId="{4AE702F8-A79F-44CF-ADD5-2ED97FE99837}" srcOrd="14" destOrd="0" presId="urn:microsoft.com/office/officeart/2005/8/layout/vList2"/>
    <dgm:cxn modelId="{541EC438-D600-4E67-AC5B-3089F81572CC}" type="presParOf" srcId="{BBFE0B0E-9FCB-443C-8486-6ADEBBC2871F}" destId="{AFC4B4FD-FB2C-481C-AF17-A3E1AEC399A6}" srcOrd="15" destOrd="0" presId="urn:microsoft.com/office/officeart/2005/8/layout/vList2"/>
    <dgm:cxn modelId="{5E0C7A4E-BE7F-4C2E-94F4-174E4863D491}" type="presParOf" srcId="{BBFE0B0E-9FCB-443C-8486-6ADEBBC2871F}" destId="{0EF36D18-1163-4F04-9B9B-E401EAED5514}" srcOrd="16" destOrd="0" presId="urn:microsoft.com/office/officeart/2005/8/layout/vList2"/>
    <dgm:cxn modelId="{E77B536B-6A17-47A6-83FA-893D4F9FCB19}" type="presParOf" srcId="{BBFE0B0E-9FCB-443C-8486-6ADEBBC2871F}" destId="{356D3412-3A2E-4AA0-A01E-C9F7FD6B785C}" srcOrd="17" destOrd="0" presId="urn:microsoft.com/office/officeart/2005/8/layout/vList2"/>
    <dgm:cxn modelId="{278ADD03-BB75-4C27-91D0-98C0F5FD9F0B}" type="presParOf" srcId="{BBFE0B0E-9FCB-443C-8486-6ADEBBC2871F}" destId="{31B754E7-C73B-4DF0-988B-D9B38BD3F19F}" srcOrd="18" destOrd="0" presId="urn:microsoft.com/office/officeart/2005/8/layout/vList2"/>
    <dgm:cxn modelId="{2E50F4F7-B68C-49FB-BC49-0947AF06127E}" type="presParOf" srcId="{BBFE0B0E-9FCB-443C-8486-6ADEBBC2871F}" destId="{21C63EF4-4676-4BB3-B351-DFD6F57333E4}" srcOrd="19" destOrd="0" presId="urn:microsoft.com/office/officeart/2005/8/layout/vList2"/>
    <dgm:cxn modelId="{481BF997-6834-44E9-A3E4-593B1CCF57E8}" type="presParOf" srcId="{BBFE0B0E-9FCB-443C-8486-6ADEBBC2871F}" destId="{5ECA4726-443F-4901-8EBF-F8DA99BBE003}" srcOrd="20" destOrd="0" presId="urn:microsoft.com/office/officeart/2005/8/layout/vList2"/>
    <dgm:cxn modelId="{CA843995-1961-4CA5-B2A6-62F6E9982837}" type="presParOf" srcId="{BBFE0B0E-9FCB-443C-8486-6ADEBBC2871F}" destId="{44D84D25-8418-4EC8-8BFE-FB404C0F2B00}" srcOrd="21" destOrd="0" presId="urn:microsoft.com/office/officeart/2005/8/layout/vList2"/>
    <dgm:cxn modelId="{993AECEB-B237-4645-B917-88D18F477621}" type="presParOf" srcId="{BBFE0B0E-9FCB-443C-8486-6ADEBBC2871F}" destId="{F3569E24-3CF8-445C-9525-3F195C3849E1}" srcOrd="22" destOrd="0" presId="urn:microsoft.com/office/officeart/2005/8/layout/vList2"/>
    <dgm:cxn modelId="{4C9E1727-628B-47DD-B5B7-5087CA4CA70E}" type="presParOf" srcId="{BBFE0B0E-9FCB-443C-8486-6ADEBBC2871F}" destId="{AB107957-CEC5-4C16-9CAB-1D5061A48D24}" srcOrd="23" destOrd="0" presId="urn:microsoft.com/office/officeart/2005/8/layout/vList2"/>
    <dgm:cxn modelId="{EF359B0F-28C1-43E3-BD55-268F4B309249}" type="presParOf" srcId="{BBFE0B0E-9FCB-443C-8486-6ADEBBC2871F}" destId="{BBBDAC2D-F38E-4B17-93D2-9B77DC66CB75}" srcOrd="24" destOrd="0" presId="urn:microsoft.com/office/officeart/2005/8/layout/vList2"/>
    <dgm:cxn modelId="{D1FB57D9-D742-4533-A45F-A8408C240AFB}" type="presParOf" srcId="{BBFE0B0E-9FCB-443C-8486-6ADEBBC2871F}" destId="{9B6D5F11-BB96-45AD-8D4F-04C63FF37A96}" srcOrd="25" destOrd="0" presId="urn:microsoft.com/office/officeart/2005/8/layout/vList2"/>
    <dgm:cxn modelId="{5361A3C5-2DB8-4927-AA49-FBB0E9A3908D}" type="presParOf" srcId="{BBFE0B0E-9FCB-443C-8486-6ADEBBC2871F}" destId="{9F6E01A3-3547-424C-B0E9-E39CDEB64BE9}" srcOrd="2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8FA55-28B0-47B9-B914-E19B5F2CEF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11371DC-049F-4B7A-9F55-21C84293B4FF}">
      <dgm:prSet/>
      <dgm:spPr/>
      <dgm:t>
        <a:bodyPr/>
        <a:lstStyle/>
        <a:p>
          <a:pPr algn="just" rtl="0"/>
          <a:r>
            <a:rPr lang="ru-RU" dirty="0" smtClean="0"/>
            <a:t>в состав профилактических групп рекомендуется включить, по согласованию: работников администрации сельских поселений, работников социальных служб, депутатов, членов добровольных пожарных формирований, старост населенных пунктов, представителей пожарной охраны, участковых уполномоченных полиции, депутатов, представителей религиозных конфессий, </a:t>
          </a:r>
          <a:r>
            <a:rPr lang="ru-RU" dirty="0" err="1" smtClean="0"/>
            <a:t>учительско</a:t>
          </a:r>
          <a:r>
            <a:rPr lang="ru-RU" dirty="0" smtClean="0"/>
            <a:t>-преподавательский состава, представителей «Почты России», общественные организации, волонтеры, представителей энергетических и газовых служб, а также специалистов печного дела. В целях качественной работы и координации действий группы старшим группы рекомендуется определить главу администрации сельского поселения или другого наиболее подготовленного работника администрации. </a:t>
          </a:r>
          <a:endParaRPr lang="ru-RU" dirty="0"/>
        </a:p>
      </dgm:t>
    </dgm:pt>
    <dgm:pt modelId="{A7C420C3-0DB2-4DA5-93FA-6DF5963220D7}" type="parTrans" cxnId="{8572C1B8-0636-4701-9C47-3BD5748C4BBF}">
      <dgm:prSet/>
      <dgm:spPr/>
      <dgm:t>
        <a:bodyPr/>
        <a:lstStyle/>
        <a:p>
          <a:endParaRPr lang="ru-RU"/>
        </a:p>
      </dgm:t>
    </dgm:pt>
    <dgm:pt modelId="{7FD406A3-DC49-4D5B-8464-177D469EDC95}" type="sibTrans" cxnId="{8572C1B8-0636-4701-9C47-3BD5748C4BBF}">
      <dgm:prSet/>
      <dgm:spPr/>
      <dgm:t>
        <a:bodyPr/>
        <a:lstStyle/>
        <a:p>
          <a:endParaRPr lang="ru-RU"/>
        </a:p>
      </dgm:t>
    </dgm:pt>
    <dgm:pt modelId="{7544A504-5A00-4F33-A99C-06B0C4887030}" type="pres">
      <dgm:prSet presAssocID="{3AF8FA55-28B0-47B9-B914-E19B5F2CE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3B7ADC-BA86-4002-AF0A-CB223BA6AC88}" type="pres">
      <dgm:prSet presAssocID="{811371DC-049F-4B7A-9F55-21C84293B4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24F9A6-BDBE-46F8-BF09-27D022E20A01}" type="presOf" srcId="{811371DC-049F-4B7A-9F55-21C84293B4FF}" destId="{A93B7ADC-BA86-4002-AF0A-CB223BA6AC88}" srcOrd="0" destOrd="0" presId="urn:microsoft.com/office/officeart/2005/8/layout/vList2"/>
    <dgm:cxn modelId="{8572C1B8-0636-4701-9C47-3BD5748C4BBF}" srcId="{3AF8FA55-28B0-47B9-B914-E19B5F2CEFAA}" destId="{811371DC-049F-4B7A-9F55-21C84293B4FF}" srcOrd="0" destOrd="0" parTransId="{A7C420C3-0DB2-4DA5-93FA-6DF5963220D7}" sibTransId="{7FD406A3-DC49-4D5B-8464-177D469EDC95}"/>
    <dgm:cxn modelId="{C8DA6610-FDEE-4ADF-A35F-EA9D7F1717E1}" type="presOf" srcId="{3AF8FA55-28B0-47B9-B914-E19B5F2CEFAA}" destId="{7544A504-5A00-4F33-A99C-06B0C4887030}" srcOrd="0" destOrd="0" presId="urn:microsoft.com/office/officeart/2005/8/layout/vList2"/>
    <dgm:cxn modelId="{D0E15A9E-71D4-4D92-8750-6B502A99F774}" type="presParOf" srcId="{7544A504-5A00-4F33-A99C-06B0C4887030}" destId="{A93B7ADC-BA86-4002-AF0A-CB223BA6AC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8FA55-28B0-47B9-B914-E19B5F2CEFA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1371DC-049F-4B7A-9F55-21C84293B4FF}">
      <dgm:prSet/>
      <dgm:spPr/>
      <dgm:t>
        <a:bodyPr/>
        <a:lstStyle/>
        <a:p>
          <a:pPr algn="just" rtl="0"/>
          <a:r>
            <a:rPr lang="ru-RU" dirty="0" smtClean="0"/>
            <a:t>В рабочей папке старшего группы формируется список многодетных семей, из которых выделяются неблагополучные семьи; список лиц ведущих антисоциальный образ жизни; список престарелых граждан и инвалидов просиживающих в одиночестве, и в силу состояния здоровья или возраста могут оказаться в зоне риска; список неблагополучных семей, наличие и состояние дорог, состояние подъездов и мест установки пожарной техники, наличие и состояние систем водоснабжения, водоемов и средств связи, близость к населенным пунктам лесных массивов и предприятий с опасными производствами, характер застройки, наличие в населенных пунктах боеспособных пожарных формирований, удаленность от пожарных подразделений ГПС МЧС России.</a:t>
          </a:r>
          <a:endParaRPr lang="ru-RU" dirty="0"/>
        </a:p>
      </dgm:t>
    </dgm:pt>
    <dgm:pt modelId="{A7C420C3-0DB2-4DA5-93FA-6DF5963220D7}" type="parTrans" cxnId="{8572C1B8-0636-4701-9C47-3BD5748C4BBF}">
      <dgm:prSet/>
      <dgm:spPr/>
      <dgm:t>
        <a:bodyPr/>
        <a:lstStyle/>
        <a:p>
          <a:endParaRPr lang="ru-RU"/>
        </a:p>
      </dgm:t>
    </dgm:pt>
    <dgm:pt modelId="{7FD406A3-DC49-4D5B-8464-177D469EDC95}" type="sibTrans" cxnId="{8572C1B8-0636-4701-9C47-3BD5748C4BBF}">
      <dgm:prSet/>
      <dgm:spPr/>
      <dgm:t>
        <a:bodyPr/>
        <a:lstStyle/>
        <a:p>
          <a:endParaRPr lang="ru-RU"/>
        </a:p>
      </dgm:t>
    </dgm:pt>
    <dgm:pt modelId="{7544A504-5A00-4F33-A99C-06B0C4887030}" type="pres">
      <dgm:prSet presAssocID="{3AF8FA55-28B0-47B9-B914-E19B5F2CEF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3B7ADC-BA86-4002-AF0A-CB223BA6AC88}" type="pres">
      <dgm:prSet presAssocID="{811371DC-049F-4B7A-9F55-21C84293B4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0EC618-9A9D-46F9-AE3F-FAF8798ACB8E}" type="presOf" srcId="{3AF8FA55-28B0-47B9-B914-E19B5F2CEFAA}" destId="{7544A504-5A00-4F33-A99C-06B0C4887030}" srcOrd="0" destOrd="0" presId="urn:microsoft.com/office/officeart/2005/8/layout/vList2"/>
    <dgm:cxn modelId="{8572C1B8-0636-4701-9C47-3BD5748C4BBF}" srcId="{3AF8FA55-28B0-47B9-B914-E19B5F2CEFAA}" destId="{811371DC-049F-4B7A-9F55-21C84293B4FF}" srcOrd="0" destOrd="0" parTransId="{A7C420C3-0DB2-4DA5-93FA-6DF5963220D7}" sibTransId="{7FD406A3-DC49-4D5B-8464-177D469EDC95}"/>
    <dgm:cxn modelId="{453F2EB6-40FF-4805-B944-7B6A731616EF}" type="presOf" srcId="{811371DC-049F-4B7A-9F55-21C84293B4FF}" destId="{A93B7ADC-BA86-4002-AF0A-CB223BA6AC88}" srcOrd="0" destOrd="0" presId="urn:microsoft.com/office/officeart/2005/8/layout/vList2"/>
    <dgm:cxn modelId="{ECB5107E-0F22-4ACF-985F-4BCE2E449047}" type="presParOf" srcId="{7544A504-5A00-4F33-A99C-06B0C4887030}" destId="{A93B7ADC-BA86-4002-AF0A-CB223BA6AC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35EE3B-CBED-4C72-B23B-624D138D4B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4AA7877-0F02-4B83-B2A7-3B146B2E30FC}">
      <dgm:prSet/>
      <dgm:spPr/>
      <dgm:t>
        <a:bodyPr/>
        <a:lstStyle/>
        <a:p>
          <a:pPr rtl="0"/>
          <a:r>
            <a:rPr lang="ru-RU" smtClean="0"/>
            <a:t>Распоряжением МЧС России от 10.10.2016 № 448, утверждены перечни типовых мероприятий сезонных профилактических операций, проводимых при угрозе и возникновении чрезвычайных ситуаций. </a:t>
          </a:r>
          <a:endParaRPr lang="ru-RU"/>
        </a:p>
      </dgm:t>
    </dgm:pt>
    <dgm:pt modelId="{D01669CB-0551-4CF3-A023-98D76599501F}" type="parTrans" cxnId="{37DCC484-9D38-4254-8F12-5C405174E865}">
      <dgm:prSet/>
      <dgm:spPr/>
      <dgm:t>
        <a:bodyPr/>
        <a:lstStyle/>
        <a:p>
          <a:endParaRPr lang="ru-RU"/>
        </a:p>
      </dgm:t>
    </dgm:pt>
    <dgm:pt modelId="{36F98553-5E33-4F8F-BFE5-B91670D22031}" type="sibTrans" cxnId="{37DCC484-9D38-4254-8F12-5C405174E865}">
      <dgm:prSet/>
      <dgm:spPr/>
      <dgm:t>
        <a:bodyPr/>
        <a:lstStyle/>
        <a:p>
          <a:endParaRPr lang="ru-RU"/>
        </a:p>
      </dgm:t>
    </dgm:pt>
    <dgm:pt modelId="{F063A712-38E9-422C-B580-7C8CA0533547}">
      <dgm:prSet/>
      <dgm:spPr/>
      <dgm:t>
        <a:bodyPr/>
        <a:lstStyle/>
        <a:p>
          <a:pPr rtl="0"/>
          <a:r>
            <a:rPr lang="ru-RU" smtClean="0"/>
            <a:t>К основным относятся такие операции как: «Жилище», «Новый год», «Лето», «Отдых», «Школа», «Особый противопожарный режим», «ЧС природного характера» и «ЧС техногенного характера» </a:t>
          </a:r>
          <a:endParaRPr lang="ru-RU"/>
        </a:p>
      </dgm:t>
    </dgm:pt>
    <dgm:pt modelId="{5B19D6E7-2A72-40A4-8326-83D3B3815196}" type="parTrans" cxnId="{102182D5-F599-4958-9364-263AD25B3C02}">
      <dgm:prSet/>
      <dgm:spPr/>
      <dgm:t>
        <a:bodyPr/>
        <a:lstStyle/>
        <a:p>
          <a:endParaRPr lang="ru-RU"/>
        </a:p>
      </dgm:t>
    </dgm:pt>
    <dgm:pt modelId="{708D37DA-E915-495D-9A63-5CC598508D55}" type="sibTrans" cxnId="{102182D5-F599-4958-9364-263AD25B3C02}">
      <dgm:prSet/>
      <dgm:spPr/>
      <dgm:t>
        <a:bodyPr/>
        <a:lstStyle/>
        <a:p>
          <a:endParaRPr lang="ru-RU"/>
        </a:p>
      </dgm:t>
    </dgm:pt>
    <dgm:pt modelId="{748FA0E0-1C91-43A3-8E0B-9C99B6ADDC75}" type="pres">
      <dgm:prSet presAssocID="{2235EE3B-CBED-4C72-B23B-624D138D4B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31C28E-188B-45B3-AF2E-C26A8B52850B}" type="pres">
      <dgm:prSet presAssocID="{F4AA7877-0F02-4B83-B2A7-3B146B2E30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6345B-F3E1-4F4A-B8BF-7A7995149ED0}" type="pres">
      <dgm:prSet presAssocID="{36F98553-5E33-4F8F-BFE5-B91670D22031}" presName="spacer" presStyleCnt="0"/>
      <dgm:spPr/>
    </dgm:pt>
    <dgm:pt modelId="{74267D17-49E3-44C8-8330-1EF4E7A910D1}" type="pres">
      <dgm:prSet presAssocID="{F063A712-38E9-422C-B580-7C8CA053354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26652A-B122-41B4-939A-30DED29383B7}" type="presOf" srcId="{F063A712-38E9-422C-B580-7C8CA0533547}" destId="{74267D17-49E3-44C8-8330-1EF4E7A910D1}" srcOrd="0" destOrd="0" presId="urn:microsoft.com/office/officeart/2005/8/layout/vList2"/>
    <dgm:cxn modelId="{102182D5-F599-4958-9364-263AD25B3C02}" srcId="{2235EE3B-CBED-4C72-B23B-624D138D4B24}" destId="{F063A712-38E9-422C-B580-7C8CA0533547}" srcOrd="1" destOrd="0" parTransId="{5B19D6E7-2A72-40A4-8326-83D3B3815196}" sibTransId="{708D37DA-E915-495D-9A63-5CC598508D55}"/>
    <dgm:cxn modelId="{37DCC484-9D38-4254-8F12-5C405174E865}" srcId="{2235EE3B-CBED-4C72-B23B-624D138D4B24}" destId="{F4AA7877-0F02-4B83-B2A7-3B146B2E30FC}" srcOrd="0" destOrd="0" parTransId="{D01669CB-0551-4CF3-A023-98D76599501F}" sibTransId="{36F98553-5E33-4F8F-BFE5-B91670D22031}"/>
    <dgm:cxn modelId="{20FF34AB-E716-4E36-BFD6-D4225FBC4E01}" type="presOf" srcId="{F4AA7877-0F02-4B83-B2A7-3B146B2E30FC}" destId="{6F31C28E-188B-45B3-AF2E-C26A8B52850B}" srcOrd="0" destOrd="0" presId="urn:microsoft.com/office/officeart/2005/8/layout/vList2"/>
    <dgm:cxn modelId="{F0349A6C-B7F8-4072-B2D4-D4AEA659C3F3}" type="presOf" srcId="{2235EE3B-CBED-4C72-B23B-624D138D4B24}" destId="{748FA0E0-1C91-43A3-8E0B-9C99B6ADDC75}" srcOrd="0" destOrd="0" presId="urn:microsoft.com/office/officeart/2005/8/layout/vList2"/>
    <dgm:cxn modelId="{B0E208B0-15F1-430B-BBF6-B44E410727B8}" type="presParOf" srcId="{748FA0E0-1C91-43A3-8E0B-9C99B6ADDC75}" destId="{6F31C28E-188B-45B3-AF2E-C26A8B52850B}" srcOrd="0" destOrd="0" presId="urn:microsoft.com/office/officeart/2005/8/layout/vList2"/>
    <dgm:cxn modelId="{DA3F646C-C25D-4CC8-8CDB-539574CA18F7}" type="presParOf" srcId="{748FA0E0-1C91-43A3-8E0B-9C99B6ADDC75}" destId="{B7B6345B-F3E1-4F4A-B8BF-7A7995149ED0}" srcOrd="1" destOrd="0" presId="urn:microsoft.com/office/officeart/2005/8/layout/vList2"/>
    <dgm:cxn modelId="{3B15BD21-0D36-45AC-94D1-0B6F0CA65F6A}" type="presParOf" srcId="{748FA0E0-1C91-43A3-8E0B-9C99B6ADDC75}" destId="{74267D17-49E3-44C8-8330-1EF4E7A910D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AF4519-FCE7-466B-A1CA-0474EE5509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3431B45-8E60-473A-AF8C-E8525BD52819}">
      <dgm:prSet/>
      <dgm:spPr/>
      <dgm:t>
        <a:bodyPr/>
        <a:lstStyle/>
        <a:p>
          <a:pPr rtl="0"/>
          <a:r>
            <a:rPr lang="ru-RU" smtClean="0"/>
            <a:t>Необходимо проверить исправность печи и дымохода, вычистить сажу, заделать трещины глиняно-песчаным раствором, побелить дымовую трубу на чердаке, крыше и выше кровли. Вблизи печей и непосредственно на их поверхности нельзя хранить сгораемое имущество или материалы, сушить белье.</a:t>
          </a:r>
          <a:endParaRPr lang="ru-RU"/>
        </a:p>
      </dgm:t>
    </dgm:pt>
    <dgm:pt modelId="{D326E8FB-C27A-44F0-A36B-D33ACDB3ECF0}" type="parTrans" cxnId="{209F0F35-7FC7-4D5B-B258-7FA3BD6C7726}">
      <dgm:prSet/>
      <dgm:spPr/>
      <dgm:t>
        <a:bodyPr/>
        <a:lstStyle/>
        <a:p>
          <a:endParaRPr lang="ru-RU"/>
        </a:p>
      </dgm:t>
    </dgm:pt>
    <dgm:pt modelId="{C89F6B8F-5094-46B1-BAA8-905A9CAEB853}" type="sibTrans" cxnId="{209F0F35-7FC7-4D5B-B258-7FA3BD6C7726}">
      <dgm:prSet/>
      <dgm:spPr/>
      <dgm:t>
        <a:bodyPr/>
        <a:lstStyle/>
        <a:p>
          <a:endParaRPr lang="ru-RU"/>
        </a:p>
      </dgm:t>
    </dgm:pt>
    <dgm:pt modelId="{E2C583E3-C26F-4B44-A81F-64772E6F130B}">
      <dgm:prSet/>
      <dgm:spPr/>
      <dgm:t>
        <a:bodyPr/>
        <a:lstStyle/>
        <a:p>
          <a:pPr rtl="0"/>
          <a:r>
            <a:rPr lang="ru-RU" smtClean="0"/>
            <a:t>Печи и другие отопительные приборы должны иметь противопожарные разделки (отступки) от горючих конструкций, а также предтопочный лист размером 0,5 х 0,7 м на деревянном полу или полу из других горючих материалов. </a:t>
          </a:r>
          <a:endParaRPr lang="ru-RU"/>
        </a:p>
      </dgm:t>
    </dgm:pt>
    <dgm:pt modelId="{D7BA984D-2BD3-4518-AE8E-B094500F9D81}" type="parTrans" cxnId="{64BCD62F-BDA0-42AB-973E-87383E5D07C9}">
      <dgm:prSet/>
      <dgm:spPr/>
      <dgm:t>
        <a:bodyPr/>
        <a:lstStyle/>
        <a:p>
          <a:endParaRPr lang="ru-RU"/>
        </a:p>
      </dgm:t>
    </dgm:pt>
    <dgm:pt modelId="{1112DAA6-24BF-4619-8535-89EF437C3729}" type="sibTrans" cxnId="{64BCD62F-BDA0-42AB-973E-87383E5D07C9}">
      <dgm:prSet/>
      <dgm:spPr/>
      <dgm:t>
        <a:bodyPr/>
        <a:lstStyle/>
        <a:p>
          <a:endParaRPr lang="ru-RU"/>
        </a:p>
      </dgm:t>
    </dgm:pt>
    <dgm:pt modelId="{FDE384E9-CA58-4E2B-ABA8-367465FCE180}" type="pres">
      <dgm:prSet presAssocID="{EAAF4519-FCE7-466B-A1CA-0474EE5509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399CE6-BF28-4448-9C5A-D49772F7DA43}" type="pres">
      <dgm:prSet presAssocID="{E3431B45-8E60-473A-AF8C-E8525BD5281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7554C-7C33-4E86-A07E-1A2DDADC7269}" type="pres">
      <dgm:prSet presAssocID="{C89F6B8F-5094-46B1-BAA8-905A9CAEB853}" presName="spacer" presStyleCnt="0"/>
      <dgm:spPr/>
    </dgm:pt>
    <dgm:pt modelId="{593530B3-BA5B-4C67-8102-1B554A28F74B}" type="pres">
      <dgm:prSet presAssocID="{E2C583E3-C26F-4B44-A81F-64772E6F13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CD62F-BDA0-42AB-973E-87383E5D07C9}" srcId="{EAAF4519-FCE7-466B-A1CA-0474EE550992}" destId="{E2C583E3-C26F-4B44-A81F-64772E6F130B}" srcOrd="1" destOrd="0" parTransId="{D7BA984D-2BD3-4518-AE8E-B094500F9D81}" sibTransId="{1112DAA6-24BF-4619-8535-89EF437C3729}"/>
    <dgm:cxn modelId="{209F0F35-7FC7-4D5B-B258-7FA3BD6C7726}" srcId="{EAAF4519-FCE7-466B-A1CA-0474EE550992}" destId="{E3431B45-8E60-473A-AF8C-E8525BD52819}" srcOrd="0" destOrd="0" parTransId="{D326E8FB-C27A-44F0-A36B-D33ACDB3ECF0}" sibTransId="{C89F6B8F-5094-46B1-BAA8-905A9CAEB853}"/>
    <dgm:cxn modelId="{12207A61-51FA-4C54-8188-7817BB19DD5D}" type="presOf" srcId="{E2C583E3-C26F-4B44-A81F-64772E6F130B}" destId="{593530B3-BA5B-4C67-8102-1B554A28F74B}" srcOrd="0" destOrd="0" presId="urn:microsoft.com/office/officeart/2005/8/layout/vList2"/>
    <dgm:cxn modelId="{5AEC6FBB-1615-4841-9930-3209E49DA499}" type="presOf" srcId="{EAAF4519-FCE7-466B-A1CA-0474EE550992}" destId="{FDE384E9-CA58-4E2B-ABA8-367465FCE180}" srcOrd="0" destOrd="0" presId="urn:microsoft.com/office/officeart/2005/8/layout/vList2"/>
    <dgm:cxn modelId="{0DF6E1A7-D1F5-46AE-97CB-423D040C6B3A}" type="presOf" srcId="{E3431B45-8E60-473A-AF8C-E8525BD52819}" destId="{9F399CE6-BF28-4448-9C5A-D49772F7DA43}" srcOrd="0" destOrd="0" presId="urn:microsoft.com/office/officeart/2005/8/layout/vList2"/>
    <dgm:cxn modelId="{54B515BB-7FC4-484F-9956-7CA684F03934}" type="presParOf" srcId="{FDE384E9-CA58-4E2B-ABA8-367465FCE180}" destId="{9F399CE6-BF28-4448-9C5A-D49772F7DA43}" srcOrd="0" destOrd="0" presId="urn:microsoft.com/office/officeart/2005/8/layout/vList2"/>
    <dgm:cxn modelId="{4C6639B9-B966-48B4-99BA-A0E0851FED8D}" type="presParOf" srcId="{FDE384E9-CA58-4E2B-ABA8-367465FCE180}" destId="{BD57554C-7C33-4E86-A07E-1A2DDADC7269}" srcOrd="1" destOrd="0" presId="urn:microsoft.com/office/officeart/2005/8/layout/vList2"/>
    <dgm:cxn modelId="{52C326DF-6D6C-4BD7-8D75-A9F882A90DBD}" type="presParOf" srcId="{FDE384E9-CA58-4E2B-ABA8-367465FCE180}" destId="{593530B3-BA5B-4C67-8102-1B554A28F74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795088-E7C4-4AA0-8836-5297AD929A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D966A4-E224-4A9E-913C-539643AA3228}">
      <dgm:prSet custT="1"/>
      <dgm:spPr/>
      <dgm:t>
        <a:bodyPr/>
        <a:lstStyle/>
        <a:p>
          <a:pPr rtl="0"/>
          <a:r>
            <a:rPr lang="ru-RU" sz="1400" dirty="0" smtClean="0"/>
            <a:t>Запрещается использовать электропровода и кабели с видимыми нарушениями изоляции, розетки, рубильники, другие электро-установочные изделия с повреждениями. Подход к розетке должен быть максимально доступным и безопасным для быстрого отключения горящего прибора. Запрещается перегружать электросеть, одновременно включая несколько мощных электроприборов. Использовать временную электропроводку, пользоваться самодельными электронагревательными приборами. Помните, что необходимо использовать приборы только заводского производства.</a:t>
          </a:r>
          <a:endParaRPr lang="ru-RU" sz="1400" dirty="0"/>
        </a:p>
      </dgm:t>
    </dgm:pt>
    <dgm:pt modelId="{D5662C3D-D1CC-40D9-8206-CE7C9009AD09}" type="parTrans" cxnId="{72DE0A71-242B-499C-9130-36F68DEDBE6A}">
      <dgm:prSet/>
      <dgm:spPr/>
      <dgm:t>
        <a:bodyPr/>
        <a:lstStyle/>
        <a:p>
          <a:endParaRPr lang="ru-RU"/>
        </a:p>
      </dgm:t>
    </dgm:pt>
    <dgm:pt modelId="{36DDF83A-F632-4A0C-9389-778803D77111}" type="sibTrans" cxnId="{72DE0A71-242B-499C-9130-36F68DEDBE6A}">
      <dgm:prSet/>
      <dgm:spPr/>
      <dgm:t>
        <a:bodyPr/>
        <a:lstStyle/>
        <a:p>
          <a:endParaRPr lang="ru-RU"/>
        </a:p>
      </dgm:t>
    </dgm:pt>
    <dgm:pt modelId="{6CB33F83-25DF-4A9F-9085-1547F89D10DE}">
      <dgm:prSet custT="1"/>
      <dgm:spPr/>
      <dgm:t>
        <a:bodyPr/>
        <a:lstStyle/>
        <a:p>
          <a:pPr rtl="0"/>
          <a:r>
            <a:rPr lang="ru-RU" sz="1400" dirty="0" smtClean="0"/>
            <a:t>Запрещается пользоваться электроутюгами, электроплитками, электрочайниками и другими электронагревательными приборами, не имеющими устройств тепловой защиты, а также при отсутствии или неисправности терморегуляторов, предусмотренных конструкцией</a:t>
          </a:r>
          <a:r>
            <a:rPr lang="ru-RU" sz="1100" dirty="0" smtClean="0"/>
            <a:t>. </a:t>
          </a:r>
          <a:endParaRPr lang="ru-RU" sz="1100" dirty="0"/>
        </a:p>
      </dgm:t>
    </dgm:pt>
    <dgm:pt modelId="{BEC13E9B-98DF-4FD3-9226-0238D25978BC}" type="parTrans" cxnId="{56E00372-27CC-4F1A-84B6-2043F1263C87}">
      <dgm:prSet/>
      <dgm:spPr/>
      <dgm:t>
        <a:bodyPr/>
        <a:lstStyle/>
        <a:p>
          <a:endParaRPr lang="ru-RU"/>
        </a:p>
      </dgm:t>
    </dgm:pt>
    <dgm:pt modelId="{BFC4E5A7-C1C1-417F-B45B-32E7E08D5EE1}" type="sibTrans" cxnId="{56E00372-27CC-4F1A-84B6-2043F1263C87}">
      <dgm:prSet/>
      <dgm:spPr/>
      <dgm:t>
        <a:bodyPr/>
        <a:lstStyle/>
        <a:p>
          <a:endParaRPr lang="ru-RU"/>
        </a:p>
      </dgm:t>
    </dgm:pt>
    <dgm:pt modelId="{9461A3F3-0205-4BFE-B867-E9304F9FC8C4}">
      <dgm:prSet custT="1"/>
      <dgm:spPr/>
      <dgm:t>
        <a:bodyPr/>
        <a:lstStyle/>
        <a:p>
          <a:pPr rtl="0"/>
          <a:r>
            <a:rPr lang="ru-RU" sz="1400" dirty="0" smtClean="0"/>
            <a:t>Не рекомендуется устанавливать электронагревательные приборы вблизи штор, мебели и других воспламеняющих предметов. Сам обогреватель должен стоять на подставке из негорючих материалов. Очень важно не оставлять без присмотра включенными в электрическую сеть электронагревательные приборы, а также другие бытовые электроприборы, в том числе находящиеся в режиме ожидания, за исключением электроприборов, которые могут и (или) должны находиться в круглосуточном режиме работы в соответствии с инструкцией завода-изготовителя. </a:t>
          </a:r>
          <a:endParaRPr lang="ru-RU" sz="1400" dirty="0"/>
        </a:p>
      </dgm:t>
    </dgm:pt>
    <dgm:pt modelId="{0D2159B9-AC67-49B4-B57D-489A3AE142F2}" type="parTrans" cxnId="{AEA5422E-D51A-4A96-AB86-D863F8A480DE}">
      <dgm:prSet/>
      <dgm:spPr/>
      <dgm:t>
        <a:bodyPr/>
        <a:lstStyle/>
        <a:p>
          <a:endParaRPr lang="ru-RU"/>
        </a:p>
      </dgm:t>
    </dgm:pt>
    <dgm:pt modelId="{2DCE0990-365E-4143-B7D1-440040830A03}" type="sibTrans" cxnId="{AEA5422E-D51A-4A96-AB86-D863F8A480DE}">
      <dgm:prSet/>
      <dgm:spPr/>
      <dgm:t>
        <a:bodyPr/>
        <a:lstStyle/>
        <a:p>
          <a:endParaRPr lang="ru-RU"/>
        </a:p>
      </dgm:t>
    </dgm:pt>
    <dgm:pt modelId="{B431D0CF-797A-468E-9A04-5A8FC3E7D859}" type="pres">
      <dgm:prSet presAssocID="{38795088-E7C4-4AA0-8836-5297AD929A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6726BB-28FE-4DF4-AD04-AEDADA692567}" type="pres">
      <dgm:prSet presAssocID="{56D966A4-E224-4A9E-913C-539643AA3228}" presName="node" presStyleLbl="node1" presStyleIdx="0" presStyleCnt="3" custScaleX="122700" custScaleY="1597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86CF7-EA7B-4BA2-9F77-0714B1D19687}" type="pres">
      <dgm:prSet presAssocID="{36DDF83A-F632-4A0C-9389-778803D77111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CE12DA3-92D1-428C-90D2-132AEA933B9A}" type="pres">
      <dgm:prSet presAssocID="{36DDF83A-F632-4A0C-9389-778803D77111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5483D00-2B95-4953-B142-2B8BCBAF787F}" type="pres">
      <dgm:prSet presAssocID="{6CB33F83-25DF-4A9F-9085-1547F89D10DE}" presName="node" presStyleLbl="node1" presStyleIdx="1" presStyleCnt="3" custScaleX="127907" custScaleY="157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96FC7-4A8A-485A-8A90-87480D4F6373}" type="pres">
      <dgm:prSet presAssocID="{BFC4E5A7-C1C1-417F-B45B-32E7E08D5EE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F5B3256-3450-43EE-8999-01E21751DC26}" type="pres">
      <dgm:prSet presAssocID="{BFC4E5A7-C1C1-417F-B45B-32E7E08D5EE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76CDD58-6A17-4B9A-A73F-9A253909BCE5}" type="pres">
      <dgm:prSet presAssocID="{9461A3F3-0205-4BFE-B867-E9304F9FC8C4}" presName="node" presStyleLbl="node1" presStyleIdx="2" presStyleCnt="3" custScaleX="127385" custScaleY="164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5C531-ED37-4127-BF7C-312BAFFB5FB4}" type="presOf" srcId="{9461A3F3-0205-4BFE-B867-E9304F9FC8C4}" destId="{C76CDD58-6A17-4B9A-A73F-9A253909BCE5}" srcOrd="0" destOrd="0" presId="urn:microsoft.com/office/officeart/2005/8/layout/process1"/>
    <dgm:cxn modelId="{72DE0A71-242B-499C-9130-36F68DEDBE6A}" srcId="{38795088-E7C4-4AA0-8836-5297AD929AA6}" destId="{56D966A4-E224-4A9E-913C-539643AA3228}" srcOrd="0" destOrd="0" parTransId="{D5662C3D-D1CC-40D9-8206-CE7C9009AD09}" sibTransId="{36DDF83A-F632-4A0C-9389-778803D77111}"/>
    <dgm:cxn modelId="{CFDB7D43-EDDE-4BBD-9AB2-999167583BB2}" type="presOf" srcId="{BFC4E5A7-C1C1-417F-B45B-32E7E08D5EE1}" destId="{DF5B3256-3450-43EE-8999-01E21751DC26}" srcOrd="1" destOrd="0" presId="urn:microsoft.com/office/officeart/2005/8/layout/process1"/>
    <dgm:cxn modelId="{01C9ABE3-1B67-4962-B8F7-B285E5333F56}" type="presOf" srcId="{56D966A4-E224-4A9E-913C-539643AA3228}" destId="{8E6726BB-28FE-4DF4-AD04-AEDADA692567}" srcOrd="0" destOrd="0" presId="urn:microsoft.com/office/officeart/2005/8/layout/process1"/>
    <dgm:cxn modelId="{AEA5422E-D51A-4A96-AB86-D863F8A480DE}" srcId="{38795088-E7C4-4AA0-8836-5297AD929AA6}" destId="{9461A3F3-0205-4BFE-B867-E9304F9FC8C4}" srcOrd="2" destOrd="0" parTransId="{0D2159B9-AC67-49B4-B57D-489A3AE142F2}" sibTransId="{2DCE0990-365E-4143-B7D1-440040830A03}"/>
    <dgm:cxn modelId="{93700A07-58F3-4600-AD83-ABFFF6A7F6C3}" type="presOf" srcId="{38795088-E7C4-4AA0-8836-5297AD929AA6}" destId="{B431D0CF-797A-468E-9A04-5A8FC3E7D859}" srcOrd="0" destOrd="0" presId="urn:microsoft.com/office/officeart/2005/8/layout/process1"/>
    <dgm:cxn modelId="{06E557C9-2014-466D-9C1F-EECA3FD596C7}" type="presOf" srcId="{BFC4E5A7-C1C1-417F-B45B-32E7E08D5EE1}" destId="{8D696FC7-4A8A-485A-8A90-87480D4F6373}" srcOrd="0" destOrd="0" presId="urn:microsoft.com/office/officeart/2005/8/layout/process1"/>
    <dgm:cxn modelId="{FCCB5734-B719-441A-86C9-63AA28E91956}" type="presOf" srcId="{36DDF83A-F632-4A0C-9389-778803D77111}" destId="{EAB86CF7-EA7B-4BA2-9F77-0714B1D19687}" srcOrd="0" destOrd="0" presId="urn:microsoft.com/office/officeart/2005/8/layout/process1"/>
    <dgm:cxn modelId="{56E00372-27CC-4F1A-84B6-2043F1263C87}" srcId="{38795088-E7C4-4AA0-8836-5297AD929AA6}" destId="{6CB33F83-25DF-4A9F-9085-1547F89D10DE}" srcOrd="1" destOrd="0" parTransId="{BEC13E9B-98DF-4FD3-9226-0238D25978BC}" sibTransId="{BFC4E5A7-C1C1-417F-B45B-32E7E08D5EE1}"/>
    <dgm:cxn modelId="{4BE13E18-74DA-4B88-8F7F-E77850388AC3}" type="presOf" srcId="{36DDF83A-F632-4A0C-9389-778803D77111}" destId="{4CE12DA3-92D1-428C-90D2-132AEA933B9A}" srcOrd="1" destOrd="0" presId="urn:microsoft.com/office/officeart/2005/8/layout/process1"/>
    <dgm:cxn modelId="{8D564735-4312-4B20-91B1-B87439875FA4}" type="presOf" srcId="{6CB33F83-25DF-4A9F-9085-1547F89D10DE}" destId="{85483D00-2B95-4953-B142-2B8BCBAF787F}" srcOrd="0" destOrd="0" presId="urn:microsoft.com/office/officeart/2005/8/layout/process1"/>
    <dgm:cxn modelId="{E72EB69E-6919-44F0-9839-C52A81C042C6}" type="presParOf" srcId="{B431D0CF-797A-468E-9A04-5A8FC3E7D859}" destId="{8E6726BB-28FE-4DF4-AD04-AEDADA692567}" srcOrd="0" destOrd="0" presId="urn:microsoft.com/office/officeart/2005/8/layout/process1"/>
    <dgm:cxn modelId="{B2EE6FCD-0B36-4566-B3C6-C1489E34FFCF}" type="presParOf" srcId="{B431D0CF-797A-468E-9A04-5A8FC3E7D859}" destId="{EAB86CF7-EA7B-4BA2-9F77-0714B1D19687}" srcOrd="1" destOrd="0" presId="urn:microsoft.com/office/officeart/2005/8/layout/process1"/>
    <dgm:cxn modelId="{8598B085-4993-430D-9F0C-DA5317ADF1BC}" type="presParOf" srcId="{EAB86CF7-EA7B-4BA2-9F77-0714B1D19687}" destId="{4CE12DA3-92D1-428C-90D2-132AEA933B9A}" srcOrd="0" destOrd="0" presId="urn:microsoft.com/office/officeart/2005/8/layout/process1"/>
    <dgm:cxn modelId="{E9BE5281-38D0-4058-B3D6-28C57AC042D7}" type="presParOf" srcId="{B431D0CF-797A-468E-9A04-5A8FC3E7D859}" destId="{85483D00-2B95-4953-B142-2B8BCBAF787F}" srcOrd="2" destOrd="0" presId="urn:microsoft.com/office/officeart/2005/8/layout/process1"/>
    <dgm:cxn modelId="{7ACEDD7E-A649-4497-B8D4-8359F4DCB1D6}" type="presParOf" srcId="{B431D0CF-797A-468E-9A04-5A8FC3E7D859}" destId="{8D696FC7-4A8A-485A-8A90-87480D4F6373}" srcOrd="3" destOrd="0" presId="urn:microsoft.com/office/officeart/2005/8/layout/process1"/>
    <dgm:cxn modelId="{BAB8399D-E234-4308-9ADC-DCD34345B4EF}" type="presParOf" srcId="{8D696FC7-4A8A-485A-8A90-87480D4F6373}" destId="{DF5B3256-3450-43EE-8999-01E21751DC26}" srcOrd="0" destOrd="0" presId="urn:microsoft.com/office/officeart/2005/8/layout/process1"/>
    <dgm:cxn modelId="{2AA16AF1-AA71-4BBD-B584-3A98D1DD6770}" type="presParOf" srcId="{B431D0CF-797A-468E-9A04-5A8FC3E7D859}" destId="{C76CDD58-6A17-4B9A-A73F-9A253909BCE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B34FA-825F-46B6-B27B-C2753EA0C228}">
      <dsp:nvSpPr>
        <dsp:cNvPr id="0" name=""/>
        <dsp:cNvSpPr/>
      </dsp:nvSpPr>
      <dsp:spPr>
        <a:xfrm>
          <a:off x="0" y="0"/>
          <a:ext cx="9108504" cy="6813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 отношении 90% погибших профилактические мероприятия органами местного самоуправления проводились в течении года до их гибели, а в отношении 22% в период от 1 до 3 месяцев до гибели. Это говорит о несоответствующем качестве проведения профилактических мероприятий, в том числе не принятие мер по устранению возможных причин и условий возникновения пожаров.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0" y="2725350"/>
        <a:ext cx="9108504" cy="2725350"/>
      </dsp:txXfrm>
    </dsp:sp>
    <dsp:sp modelId="{D249454E-BBDF-49F7-B5AF-979942BB8B31}">
      <dsp:nvSpPr>
        <dsp:cNvPr id="0" name=""/>
        <dsp:cNvSpPr/>
      </dsp:nvSpPr>
      <dsp:spPr>
        <a:xfrm>
          <a:off x="2942979" y="92070"/>
          <a:ext cx="3222544" cy="290231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B93B9-6C3C-4AA8-A57F-A95DA3817AAB}">
      <dsp:nvSpPr>
        <dsp:cNvPr id="0" name=""/>
        <dsp:cNvSpPr/>
      </dsp:nvSpPr>
      <dsp:spPr>
        <a:xfrm>
          <a:off x="364340" y="5450700"/>
          <a:ext cx="8379823" cy="102200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0.31269</cdr:x>
      <cdr:y>0.69231</cdr:y>
    </cdr:from>
    <cdr:to>
      <cdr:x>0.52487</cdr:x>
      <cdr:y>0.88629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10800000" flipV="1">
          <a:off x="2933700" y="3943349"/>
          <a:ext cx="1990726" cy="110490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0.43543</cdr:x>
      <cdr:y>0.61204</cdr:y>
    </cdr:from>
    <cdr:to>
      <cdr:x>0.55939</cdr:x>
      <cdr:y>0.64782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3923928" y="3197442"/>
          <a:ext cx="1117039" cy="186933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0.65917</cdr:x>
      <cdr:y>0.22054</cdr:y>
    </cdr:from>
    <cdr:to>
      <cdr:x>0.73109</cdr:x>
      <cdr:y>0.42729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5400000" flipV="1">
          <a:off x="5724128" y="1368152"/>
          <a:ext cx="1080120" cy="6480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CC3DC-DAF3-494C-AD0B-2B11F9EDF73D}" type="datetimeFigureOut">
              <a:rPr lang="ru-RU" smtClean="0"/>
              <a:pPr/>
              <a:t>11.12.2020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0253D-477C-4854-A3B2-BDAC00DE87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315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0253D-477C-4854-A3B2-BDAC00DE876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9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A8CF-9895-45BA-AD9F-8E9E8A6E96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7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F9F5-7CC7-4BDC-AEA0-0CF8ED7915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94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519BD-D801-4E81-9688-47E0DB8B02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0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E2FED-3EDE-48AC-BD9E-6E494970836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4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6E55E-EF3D-45CC-971D-3BEA3B57C3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0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23042-9D06-46A1-91B2-F6D3B4E7AC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2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DF38-B886-4F02-AEAB-1B9EEF4022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6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20A9-257F-4CBF-AD65-262624F02F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2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C292C-F47E-41B0-9247-350D56CDAE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DF82-371A-43E6-A3AE-4CC87E9F64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63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A6F9C-A88E-4BFB-B2D2-F02D678F1D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7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5AF1-EDF9-40D1-B984-C6B733D4F7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46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E1858-012A-4719-B997-B8C4ABDB32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6CA4A-D7DE-46BA-AF9F-92C24FDE355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2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B40-ECEE-4437-A492-9B9A7F8AD4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8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28DC-A5A3-4A80-A300-B3E2D24A23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CE40-F71F-4C8D-AAEA-312C852B33F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25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986DE-0776-4597-A9FB-E54CD6573F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0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69F38-D6FD-4364-AA9A-B92338A4347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3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398A2-BEED-48A0-94E6-7A9AC09FDE6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4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6340-67D6-4271-B8F4-FCD1468B7B5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1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FB8B6-CE87-4BC0-B5E2-D882A59ABC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8EFA50-80C6-4331-AF6C-EC75D25FB75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8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EF381-183C-4D2D-A15B-2741C33E25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11.12.2020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 ?><Relationships xmlns="http://schemas.openxmlformats.org/package/2006/relationships"><Relationship Id="rId3" Target="../media/image17.png" Type="http://schemas.openxmlformats.org/officeDocument/2006/relationships/image"/><Relationship Id="rId2" Target="../media/image16.pn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media/image24.pn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diagrams/layout6.xml" Type="http://schemas.openxmlformats.org/officeDocument/2006/relationships/diagramLayout"/><Relationship Id="rId7" Target="../media/image26.png" Type="http://schemas.openxmlformats.org/officeDocument/2006/relationships/image"/><Relationship Id="rId2" Target="../diagrams/data6.xml" Type="http://schemas.openxmlformats.org/officeDocument/2006/relationships/diagramData"/><Relationship Id="rId1" Target="../slideLayouts/slideLayout18.xml" Type="http://schemas.openxmlformats.org/officeDocument/2006/relationships/slideLayout"/><Relationship Id="rId6" Target="../diagrams/drawing6.xml" Type="http://schemas.microsoft.com/office/2007/relationships/diagramDrawing"/><Relationship Id="rId5" Target="../diagrams/colors6.xml" Type="http://schemas.openxmlformats.org/officeDocument/2006/relationships/diagramColors"/><Relationship Id="rId4" Target="../diagrams/quickStyle6.xml" Type="http://schemas.openxmlformats.org/officeDocument/2006/relationships/diagramQuickStyle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1" y="1268413"/>
            <a:ext cx="3600771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750" y="2413001"/>
            <a:ext cx="4895850" cy="1384995"/>
          </a:xfrm>
          <a:prstGeom prst="rect">
            <a:avLst/>
          </a:prstGeom>
        </p:spPr>
        <p:txBody>
          <a:bodyPr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Просим отключить средства мобильной связи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9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Основные недостатки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работе муниципальных образований республики при организации профилактических мероприятий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жилом фонде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52211465"/>
              </p:ext>
            </p:extLst>
          </p:nvPr>
        </p:nvGraphicFramePr>
        <p:xfrm>
          <a:off x="107504" y="1124744"/>
          <a:ext cx="8928992" cy="559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79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478" y="116632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Пожар с гибелью 4 людей, из которых 2 ребенка, в </a:t>
            </a:r>
            <a:r>
              <a:rPr lang="ru-RU" sz="2000" b="1" dirty="0" err="1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Бижбулякском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районе, д. Малый </a:t>
            </a:r>
            <a:r>
              <a:rPr lang="ru-RU" sz="2000" b="1" dirty="0" err="1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Менеуз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08.12.2020</a:t>
            </a: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386" descr="C:\Users\disp4.LAND\Desktop\Новая папка\9209373c-1e69-4be2-a165-08b623ed6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4"/>
          <a:stretch>
            <a:fillRect/>
          </a:stretch>
        </p:blipFill>
        <p:spPr bwMode="auto">
          <a:xfrm>
            <a:off x="223566" y="1412776"/>
            <a:ext cx="413241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88" descr="C:\Users\disp4.LAND\Desktop\Новая папка\eaa71352-946f-4235-a526-f2b93b6c23c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50"/>
          <a:stretch>
            <a:fillRect/>
          </a:stretch>
        </p:blipFill>
        <p:spPr bwMode="auto">
          <a:xfrm>
            <a:off x="4499992" y="1412776"/>
            <a:ext cx="439248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1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903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Пожар с гибелью 3 человек в </a:t>
            </a:r>
            <a:r>
              <a:rPr lang="ru-RU" sz="2000" b="1" dirty="0" err="1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Баймакском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районе 08.12.2020</a:t>
            </a: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84" descr="C:\Users\disp4.LAND\Desktop\Новая папка\IMG-20201208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268760"/>
            <a:ext cx="428905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6" descr="C:\Users\disp4.LAND\Desktop\Новая папка\IMG-20201208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268760"/>
            <a:ext cx="403244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1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210" y="188640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Пожар с гибелью 1 человека в г. Сибай 08.12.2020 </a:t>
            </a: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5624513"/>
            <a:ext cx="2133600" cy="273844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10445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17646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96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89" y="260648"/>
            <a:ext cx="903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Пожар с гибелью ребенка в с. Табынское Гафурийского района 09.12.2020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148916"/>
            <a:ext cx="4680520" cy="4872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1" y="1148916"/>
            <a:ext cx="4063380" cy="48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66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" y="1242913"/>
            <a:ext cx="4201561" cy="50405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2089" y="26064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Протокол Республиканского заседания </a:t>
            </a:r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КЧСиОПБ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от 20 февраля 2020 года №2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242913"/>
            <a:ext cx="4860032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95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02178759"/>
              </p:ext>
            </p:extLst>
          </p:nvPr>
        </p:nvGraphicFramePr>
        <p:xfrm>
          <a:off x="35496" y="1124744"/>
          <a:ext cx="9001000" cy="56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496" y="174627"/>
            <a:ext cx="9120966" cy="719138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66416" tIns="33248" rIns="66416" bIns="33248" anchor="ctr"/>
          <a:lstStyle/>
          <a:p>
            <a:pPr algn="ctr">
              <a:defRPr/>
            </a:pPr>
            <a:endParaRPr lang="ru-RU" altLang="ru-RU" sz="2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</a:rPr>
              <a:t>Рекомендуемый состав профилактических групп</a:t>
            </a:r>
            <a:r>
              <a:rPr lang="ru-RU" altLang="ru-RU" sz="280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altLang="ru-RU" sz="2800" dirty="0">
                <a:solidFill>
                  <a:schemeClr val="bg1"/>
                </a:solidFill>
                <a:latin typeface="Arial" pitchFamily="34" charset="0"/>
              </a:rPr>
            </a:br>
            <a:endParaRPr lang="ru-RU" altLang="ru-RU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07153188"/>
              </p:ext>
            </p:extLst>
          </p:nvPr>
        </p:nvGraphicFramePr>
        <p:xfrm>
          <a:off x="35496" y="1124744"/>
          <a:ext cx="9001000" cy="5693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496" y="174627"/>
            <a:ext cx="9120966" cy="719138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66416" tIns="33248" rIns="66416" bIns="33248" anchor="ctr"/>
          <a:lstStyle/>
          <a:p>
            <a:pPr algn="ctr">
              <a:defRPr/>
            </a:pPr>
            <a:endParaRPr lang="ru-RU" altLang="ru-RU" sz="2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</a:rPr>
              <a:t>Формирование рабочей папки</a:t>
            </a:r>
            <a:r>
              <a:rPr lang="ru-RU" altLang="ru-RU" sz="280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altLang="ru-RU" sz="2800" dirty="0">
                <a:solidFill>
                  <a:schemeClr val="bg1"/>
                </a:solidFill>
                <a:latin typeface="Arial" pitchFamily="34" charset="0"/>
              </a:rPr>
            </a:br>
            <a:endParaRPr lang="ru-RU" altLang="ru-RU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3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0"/>
            <a:ext cx="9156462" cy="89376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66416" tIns="33248" rIns="66416" bIns="33248" anchor="ctr"/>
          <a:lstStyle/>
          <a:p>
            <a:pPr algn="ctr">
              <a:defRPr/>
            </a:pPr>
            <a:endParaRPr lang="ru-RU" altLang="ru-RU" sz="2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</a:rPr>
              <a:t>Образец предложению по устранению нарушений требований пожарной безопасности</a:t>
            </a:r>
            <a:r>
              <a:rPr lang="ru-RU" altLang="ru-RU" sz="280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altLang="ru-RU" sz="2800" dirty="0">
                <a:solidFill>
                  <a:schemeClr val="bg1"/>
                </a:solidFill>
                <a:latin typeface="Arial" pitchFamily="34" charset="0"/>
              </a:rPr>
            </a:br>
            <a:endParaRPr lang="ru-RU" altLang="ru-RU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4860032" cy="5703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086709"/>
            <a:ext cx="4211959" cy="57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" y="2653"/>
            <a:ext cx="9144000" cy="1067626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42" tIns="32522" rIns="65042" bIns="32522" anchor="ctr"/>
          <a:lstStyle>
            <a:defPPr>
              <a:defRPr lang="ru-RU"/>
            </a:defPPr>
            <a:lvl1pPr marL="0" algn="l" defTabSz="779252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50113">
              <a:defRPr/>
            </a:pPr>
            <a:r>
              <a:rPr lang="ru-R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В корешке предложений не указываются конкретные пункты по устранению требований пожарной безопасности</a:t>
            </a:r>
            <a:endParaRPr lang="ru-RU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3" t="-253" r="44833" b="1240"/>
          <a:stretch/>
        </p:blipFill>
        <p:spPr bwMode="auto">
          <a:xfrm rot="21232440">
            <a:off x="277518" y="1053237"/>
            <a:ext cx="2069703" cy="54334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ravils\Desktop\IMG-20191007-WA003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8" r="37019"/>
          <a:stretch/>
        </p:blipFill>
        <p:spPr bwMode="auto">
          <a:xfrm>
            <a:off x="2232718" y="1067061"/>
            <a:ext cx="2090190" cy="55446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67061"/>
            <a:ext cx="2629741" cy="55446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70279"/>
            <a:ext cx="2341711" cy="55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40" y="3923230"/>
            <a:ext cx="5756275" cy="20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07504" y="1412776"/>
            <a:ext cx="8928100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органов местного самоуправления по вопросам организации профилактики гибели людей при пожарах в жилом фонде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82276" y="3933128"/>
            <a:ext cx="4822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САБИТОВ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ПАВЕЛ ЮРЬЕВИЧ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331882" y="4689473"/>
            <a:ext cx="5556533" cy="116955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Начальник отдела организации надзорных и профилактических мероприятий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управления надзорной деятельности и профилактической работы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Главного управления МЧС России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 Республике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26112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0"/>
            <a:ext cx="9128016" cy="89376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66416" tIns="33248" rIns="66416" bIns="33248" anchor="ctr"/>
          <a:lstStyle/>
          <a:p>
            <a:pPr algn="ctr">
              <a:defRPr/>
            </a:pPr>
            <a:endParaRPr lang="ru-RU" altLang="ru-RU" sz="2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</a:rPr>
              <a:t>Образец заявления по отказу в проведении обследования жилища</a:t>
            </a:r>
            <a:r>
              <a:rPr lang="ru-RU" altLang="ru-RU" sz="280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altLang="ru-RU" sz="2800" dirty="0">
                <a:solidFill>
                  <a:schemeClr val="bg1"/>
                </a:solidFill>
                <a:latin typeface="Arial" pitchFamily="34" charset="0"/>
              </a:rPr>
            </a:br>
            <a:endParaRPr lang="ru-RU" altLang="ru-RU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" y="1052736"/>
            <a:ext cx="4712074" cy="5805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5" y="1052736"/>
            <a:ext cx="435597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6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37106302"/>
              </p:ext>
            </p:extLst>
          </p:nvPr>
        </p:nvGraphicFramePr>
        <p:xfrm>
          <a:off x="4355976" y="1268760"/>
          <a:ext cx="4608512" cy="545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20" y="1121116"/>
            <a:ext cx="4104456" cy="560036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0"/>
            <a:ext cx="9128016" cy="89376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lIns="66416" tIns="33248" rIns="66416" bIns="33248" anchor="ctr"/>
          <a:lstStyle/>
          <a:p>
            <a:pPr algn="ctr">
              <a:defRPr/>
            </a:pPr>
            <a:endParaRPr lang="ru-RU" altLang="ru-RU" sz="28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Arial" pitchFamily="34" charset="0"/>
              </a:rPr>
              <a:t>Перечень сезонных профилактических операций</a:t>
            </a:r>
            <a:r>
              <a:rPr lang="ru-RU" altLang="ru-RU" sz="2800" dirty="0">
                <a:solidFill>
                  <a:schemeClr val="bg1"/>
                </a:solidFill>
                <a:latin typeface="Arial" pitchFamily="34" charset="0"/>
              </a:rPr>
              <a:t/>
            </a:r>
            <a:br>
              <a:rPr lang="ru-RU" altLang="ru-RU" sz="2800" dirty="0">
                <a:solidFill>
                  <a:schemeClr val="bg1"/>
                </a:solidFill>
                <a:latin typeface="Arial" pitchFamily="34" charset="0"/>
              </a:rPr>
            </a:br>
            <a:endParaRPr lang="ru-RU" altLang="ru-RU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52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9" y="190185"/>
            <a:ext cx="921702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800" b="1" dirty="0" smtClean="0">
                <a:solidFill>
                  <a:srgbClr val="1F497D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Увеличение пожаров в осенне-зимний период</a:t>
            </a:r>
            <a:endParaRPr lang="ru-RU" sz="2800" b="1" dirty="0">
              <a:solidFill>
                <a:srgbClr val="1F497D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539552" y="126876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36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04664"/>
            <a:ext cx="8590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Проверка устройства печного отопления</a:t>
            </a: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4" y="1214454"/>
            <a:ext cx="4765009" cy="5454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28788"/>
            <a:ext cx="4277099" cy="54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21187" y="1275934"/>
          <a:ext cx="8075240" cy="5262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4462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Требования </a:t>
            </a:r>
            <a:r>
              <a:rPr lang="ru-RU" sz="2400" b="1" dirty="0"/>
              <a:t>пожарной безопасности как при устройстве печей,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так </a:t>
            </a:r>
            <a:r>
              <a:rPr lang="ru-RU" sz="2400" b="1" dirty="0"/>
              <a:t>и при их эксплуатации</a:t>
            </a:r>
            <a:r>
              <a:rPr lang="ru-RU" sz="24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878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 наступлением минусовых температур </a:t>
            </a:r>
            <a:endParaRPr lang="ru-RU" sz="20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увеличивается </a:t>
            </a:r>
            <a:r>
              <a:rPr lang="ru-RU" sz="20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количество включенных в сеть электронагревательных приборов</a:t>
            </a:r>
          </a:p>
        </p:txBody>
      </p:sp>
      <p:sp>
        <p:nvSpPr>
          <p:cNvPr id="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81728"/>
            <a:ext cx="7632848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9340375"/>
              </p:ext>
            </p:extLst>
          </p:nvPr>
        </p:nvGraphicFramePr>
        <p:xfrm>
          <a:off x="107504" y="1340768"/>
          <a:ext cx="8856984" cy="529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-878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 по безопасной эксплуатации электрохозяйства  </a:t>
            </a:r>
            <a:endParaRPr lang="ru-RU" sz="2000" b="1" dirty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7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9126288" cy="565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принять на территориях нормативно-правовой акт по проведению профилактической операции «Жилище» на муниципальном уровне либо на уровне сельского поселения с разработкой детального Плана организационно-практических мероприятий, направленных на профилактику пожаров. При разработке и утверждении данного НПА необходимо руководствоваться протокольным решением, принятым на заседании КЧС и ОПБ Республики Башкортостан от 2 февраля 2020 года №2;</a:t>
            </a:r>
            <a:endParaRPr lang="ru-RU" sz="105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В каждом сельском поселении необходимо наличие распорядительного документа по организации создания профилактических групп с привлечением к профилактической работе добровольных пожарных команд, волонтеров, представителей общественных организаций, казачества, органов социальной защиты и внутренних дел, всех уровней, активов городских и сельских поселений, инструкторов пожарной профилактики, старост населенных пунктов, представителей энергетических и газовых служб, специалистов печного дела, представителей Епархии, других духовных конфессий, общественных организаций и т.п. Обеспечить закрепление улиц, личных жилых домов, квартир в многоквартирных домах за составом профилактических групп.</a:t>
            </a:r>
            <a:endParaRPr lang="ru-RU" sz="105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Обеспечить принятие НПА по организации проведения комплекса профилактических мероприятий по обеспечению пожарной безопасности объектов и населенных пунктов в весенне-летний и осенне-зимний пожароопасные периоды. Данный комплекс мероприятий предусмотрен постановлением Правительства Республики Башкортостан от 14.09.2012 г. № 319 «О ежегодном комплексе мероприятий по обеспечению пожарной безопасности в осенне-зимний период на территории Республики Башкортостан» и постановлением Правительства Республики Башкортостан от 16 апреля 2012 года № 111 «О ежегодном комплексе мероприятий по обеспечению пожарной безопасности в весенне-летний период на территории Республики Башкортостан».</a:t>
            </a:r>
            <a:endParaRPr lang="ru-RU" sz="105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Сформировать перечень многодетных семей, одиноких престарелых граждан, инвалидов, социально неблагополучных граждан, семей, относящиеся к группе риска, перечень ветхих домов с низкой пожарной устойчивостью, заброшенных строений и объектов, жилых домов, отключенных от электро-, газо- и теплоснабжения, в том числе за неуплату. Указать, с какого периода отключена подача, а также причину отключения. Факты самовольного подключения.</a:t>
            </a:r>
            <a:endParaRPr lang="ru-RU" sz="105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Вести учет граждан, злоупотребляющих спиртные напитки, состоящих на наркологическом учете и т.д. С указанной категорией граждан на постоянной основе организовывать проведение профилактических мероприятий.</a:t>
            </a:r>
            <a:endParaRPr lang="ru-RU" sz="105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Принять меры по оборудованию домов, где проживают граждане относящихся к группе риска автономными дымовыми пожарными 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извещателями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Взять на контроль мероприятия по проверке за работоспособностью оборудованных АДПИ, а также своевременность замены элементов питания;</a:t>
            </a:r>
            <a:endParaRPr lang="ru-RU" sz="105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Ежеквартально проводить анализ по обследований жилого фонда. В данном анализе отражать информацию о качестве работы 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проф.групп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лучшую либо худшую сторону.</a:t>
            </a:r>
            <a:endParaRPr lang="ru-RU" sz="105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На постоянной основе проводить обучающие занятия с разъяснением порядка проведения профилактических мероприятий и основных требований пожарной безопасности, предъявляемых к зданиям и сооружениям частного жилого сектора (дома, хозяйственные строения), оформления документов и отчетности с составом профилактических групп</a:t>
            </a:r>
            <a:r>
              <a:rPr lang="ru-RU" sz="105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5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9018784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Необходимый </a:t>
            </a:r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комплекс мероприятий который необходимо организовывать на подведомственных территориях.</a:t>
            </a:r>
          </a:p>
        </p:txBody>
      </p:sp>
    </p:spTree>
    <p:extLst>
      <p:ext uri="{BB962C8B-B14F-4D97-AF65-F5344CB8AC3E}">
        <p14:creationId xmlns:p14="http://schemas.microsoft.com/office/powerpoint/2010/main" val="128677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6792"/>
            <a:ext cx="8856984" cy="418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В целях предупреждения гибели детей на пожарах, не обеспеченных безопасным условием проживания с родителями, ведущими аморальный образ жизни, вносить предложения в органы опеки с ходатайством о лишении родительских прав.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Организовать принятие целевых программ, в 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предусматривающие финансирование по вопросам обеспечения пожарной безопасности жилого фонда муниципального района, сельского поселения.</a:t>
            </a:r>
          </a:p>
          <a:p>
            <a:pPr indent="449580" algn="just">
              <a:lnSpc>
                <a:spcPts val="163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Принимать активное участие в рамках «Месячника пожарной безопасности».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Осуществлять контроль и исполнение принятых решений на республиканском и муниципальном заседаний 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КЧСиОПБ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Исходя из того, что основными причинами возникновений пожаров в жилом фонде являются нарушение правил эксплуатации электрооборудования и печного отопления рассмотреть вопрос о заключении соглашений с представителями энергетических и газовых служб для включения указанных специалистов в состав профилактических групп.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Организовывать проведение рейдов, направленных на профилактику пожаров в СНТ с постоянным проживанием граждан. В ходе рейдов провести соответствующую работу по выявлению семей, отключенных от 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газоснабжения;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Организовать избрание, старост в сельских населенных пунктах с принятием соответствующих нормативно-правовых актов при этом наделив их полномочиями по осуществлению предупреждений и профилактики пожаров.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Для противопожарной пропаганды интенсивнее использовать установку уличной рекламы, привлечение общественного транспорта, средств массовой информации. Активизировать нетрадиционные методы агитации по профилактике пожаров в быту (с привлечением культовых учреждений и других общественных организаций). Организовать размещение наглядной агитации по мерам пожарной безопасности в административных зданиях и производственных участках (листовки, информационные стенды, уголки пожарной безопасности и т.д.). Также необходимо провести пропагандистскую работу по недопущению оставления детей без присмотра со стороны взрослых.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17. Рассматривать вопросы по оказанию помощь социально-незащищенным гражданам, многодетным семьям по ремонту или замене неисправных печей, систем электрооборудования в жилых домах, приобретению автономных пожарных </a:t>
            </a:r>
            <a:r>
              <a:rPr lang="ru-RU" sz="105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извещателей</a:t>
            </a: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первичных средств пожаротушения.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9036496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Необходимый </a:t>
            </a:r>
            <a:r>
              <a:rPr lang="ru-RU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комплекс мероприятий который необходимо организовывать на подведомственных территориях.</a:t>
            </a:r>
          </a:p>
        </p:txBody>
      </p:sp>
    </p:spTree>
    <p:extLst>
      <p:ext uri="{BB962C8B-B14F-4D97-AF65-F5344CB8AC3E}">
        <p14:creationId xmlns:p14="http://schemas.microsoft.com/office/powerpoint/2010/main" val="383968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62665806"/>
              </p:ext>
            </p:extLst>
          </p:nvPr>
        </p:nvGraphicFramePr>
        <p:xfrm>
          <a:off x="251520" y="1124745"/>
          <a:ext cx="8784976" cy="541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ОБСТАНОВКА С ПОЖАРАМИ В РЕСПУБЛИКЕ БАШКОРТОСТАН И ИХ ПОСЛЕДСТВИЯМИ ПО СОСТОЯНИЮ НА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ДЕКАБРЯ 2020 ГОДА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/>
          </p:nvPr>
        </p:nvGraphicFramePr>
        <p:xfrm>
          <a:off x="0" y="1052736"/>
          <a:ext cx="9011543" cy="52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18864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МЕСТА ВОЗНИКНОВЕНИЯ ПОЖАРОВ С ГИБЕЛЬЮ ЛЮДЕЙ ЗА 5 ЛЕТ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Объект 6"/>
          <p:cNvGraphicFramePr>
            <a:graphicFrameLocks/>
          </p:cNvGraphicFramePr>
          <p:nvPr>
            <p:extLst/>
          </p:nvPr>
        </p:nvGraphicFramePr>
        <p:xfrm>
          <a:off x="179512" y="1052736"/>
          <a:ext cx="8821644" cy="5662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1663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ПРИЧИНЫ ВОЗНИКНОВЕНИЯ ПОЖАРОВ С ГИБЕЛЬЮ ЛЮДЕЙ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ПОСЛЕДНИЕ 5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val="14684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07714316"/>
              </p:ext>
            </p:extLst>
          </p:nvPr>
        </p:nvGraphicFramePr>
        <p:xfrm>
          <a:off x="35496" y="0"/>
          <a:ext cx="9108504" cy="681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66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88640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Социальное положение погибших </a:t>
            </a:r>
          </a:p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539552" y="1700808"/>
          <a:ext cx="7784574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80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88640"/>
            <a:ext cx="9108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ОБСТАНОВКА С ГИБЕЛЬЮ ДЕТЕЙ ПРИ ПОЖАРАХ НА ТЕРРИТОРИИ РЕСПУБЛИКИ БАШКОРТОСТАН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02055555"/>
              </p:ext>
            </p:extLst>
          </p:nvPr>
        </p:nvGraphicFramePr>
        <p:xfrm>
          <a:off x="107504" y="1111970"/>
          <a:ext cx="8928992" cy="5485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117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63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Внезапные проверки организации работы профилактических групп при выездах на пожары с гибелью людей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" y="1052736"/>
            <a:ext cx="4731990" cy="5805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39" y="4014296"/>
            <a:ext cx="4443986" cy="2843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38" y="1052736"/>
            <a:ext cx="441136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1294"/>
      </p:ext>
    </p:extLst>
  </p:cSld>
  <p:clrMapOvr>
    <a:masterClrMapping/>
  </p:clrMapOvr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2020</Words>
  <Application>Microsoft Office PowerPoint</Application>
  <PresentationFormat>Экран (4:3)</PresentationFormat>
  <Paragraphs>143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Arial Cyr</vt:lpstr>
      <vt:lpstr>Calibri</vt:lpstr>
      <vt:lpstr>Times New Roman</vt:lpstr>
      <vt:lpstr>Verdana</vt:lpstr>
      <vt:lpstr>Zased_W_</vt:lpstr>
      <vt:lpstr>1_Zased_W_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Ишкинин Наиль Раилевич</dc:creator>
  <cp:lastModifiedBy>Иркабаев Альмир Ильмирович</cp:lastModifiedBy>
  <cp:revision>389</cp:revision>
  <dcterms:modified xsi:type="dcterms:W3CDTF">2020-12-11T04:17:53Z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1480609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